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24" r:id="rId30"/>
    <p:sldId id="284" r:id="rId31"/>
    <p:sldId id="325" r:id="rId32"/>
    <p:sldId id="285" r:id="rId33"/>
    <p:sldId id="321" r:id="rId34"/>
    <p:sldId id="286" r:id="rId35"/>
    <p:sldId id="322" r:id="rId36"/>
    <p:sldId id="287" r:id="rId37"/>
    <p:sldId id="288" r:id="rId38"/>
    <p:sldId id="289" r:id="rId39"/>
    <p:sldId id="326" r:id="rId40"/>
    <p:sldId id="290" r:id="rId41"/>
    <p:sldId id="294" r:id="rId42"/>
    <p:sldId id="293" r:id="rId43"/>
    <p:sldId id="292" r:id="rId44"/>
    <p:sldId id="295" r:id="rId45"/>
    <p:sldId id="296" r:id="rId46"/>
    <p:sldId id="297" r:id="rId47"/>
    <p:sldId id="298" r:id="rId48"/>
    <p:sldId id="299" r:id="rId49"/>
    <p:sldId id="327" r:id="rId50"/>
    <p:sldId id="300" r:id="rId51"/>
    <p:sldId id="301" r:id="rId52"/>
    <p:sldId id="302" r:id="rId53"/>
    <p:sldId id="303" r:id="rId54"/>
    <p:sldId id="304" r:id="rId55"/>
    <p:sldId id="305" r:id="rId56"/>
    <p:sldId id="306" r:id="rId57"/>
    <p:sldId id="307" r:id="rId58"/>
    <p:sldId id="323" r:id="rId59"/>
    <p:sldId id="308" r:id="rId60"/>
    <p:sldId id="328" r:id="rId61"/>
    <p:sldId id="309" r:id="rId62"/>
    <p:sldId id="333" r:id="rId63"/>
    <p:sldId id="310" r:id="rId64"/>
    <p:sldId id="312" r:id="rId65"/>
    <p:sldId id="313" r:id="rId66"/>
    <p:sldId id="311" r:id="rId67"/>
    <p:sldId id="314" r:id="rId68"/>
    <p:sldId id="315" r:id="rId69"/>
    <p:sldId id="316" r:id="rId70"/>
    <p:sldId id="332" r:id="rId71"/>
    <p:sldId id="318" r:id="rId72"/>
    <p:sldId id="317" r:id="rId73"/>
    <p:sldId id="319" r:id="rId74"/>
    <p:sldId id="329" r:id="rId75"/>
    <p:sldId id="330" r:id="rId76"/>
    <p:sldId id="331" r:id="rId77"/>
    <p:sldId id="334" r:id="rId78"/>
    <p:sldId id="335" r:id="rId79"/>
    <p:sldId id="336" r:id="rId80"/>
    <p:sldId id="337" r:id="rId81"/>
    <p:sldId id="338" r:id="rId82"/>
    <p:sldId id="339" r:id="rId83"/>
    <p:sldId id="340" r:id="rId84"/>
    <p:sldId id="341" r:id="rId85"/>
    <p:sldId id="344" r:id="rId86"/>
    <p:sldId id="345" r:id="rId87"/>
    <p:sldId id="346" r:id="rId88"/>
    <p:sldId id="347" r:id="rId89"/>
    <p:sldId id="348" r:id="rId90"/>
    <p:sldId id="349" r:id="rId91"/>
    <p:sldId id="350" r:id="rId92"/>
    <p:sldId id="368" r:id="rId93"/>
    <p:sldId id="351" r:id="rId94"/>
    <p:sldId id="352" r:id="rId95"/>
    <p:sldId id="353" r:id="rId96"/>
    <p:sldId id="354" r:id="rId97"/>
    <p:sldId id="355" r:id="rId98"/>
    <p:sldId id="356" r:id="rId99"/>
    <p:sldId id="369" r:id="rId100"/>
    <p:sldId id="357" r:id="rId101"/>
    <p:sldId id="358" r:id="rId102"/>
    <p:sldId id="359" r:id="rId103"/>
    <p:sldId id="360" r:id="rId104"/>
    <p:sldId id="361" r:id="rId105"/>
    <p:sldId id="362" r:id="rId106"/>
    <p:sldId id="370" r:id="rId107"/>
    <p:sldId id="363" r:id="rId108"/>
    <p:sldId id="364" r:id="rId109"/>
    <p:sldId id="365" r:id="rId110"/>
    <p:sldId id="366" r:id="rId111"/>
    <p:sldId id="367"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1" r:id="rId132"/>
    <p:sldId id="392" r:id="rId133"/>
    <p:sldId id="393" r:id="rId134"/>
    <p:sldId id="394" r:id="rId135"/>
    <p:sldId id="395" r:id="rId136"/>
    <p:sldId id="396" r:id="rId137"/>
    <p:sldId id="397" r:id="rId138"/>
    <p:sldId id="398" r:id="rId139"/>
    <p:sldId id="399" r:id="rId140"/>
    <p:sldId id="400" r:id="rId141"/>
    <p:sldId id="402" r:id="rId142"/>
    <p:sldId id="403" r:id="rId143"/>
    <p:sldId id="404" r:id="rId144"/>
    <p:sldId id="405" r:id="rId145"/>
    <p:sldId id="406" r:id="rId146"/>
    <p:sldId id="401" r:id="rId147"/>
    <p:sldId id="408" r:id="rId148"/>
    <p:sldId id="407" r:id="rId149"/>
    <p:sldId id="409" r:id="rId150"/>
    <p:sldId id="410" r:id="rId151"/>
    <p:sldId id="412" r:id="rId152"/>
    <p:sldId id="424" r:id="rId153"/>
    <p:sldId id="413" r:id="rId154"/>
    <p:sldId id="414" r:id="rId155"/>
    <p:sldId id="415" r:id="rId156"/>
    <p:sldId id="416" r:id="rId157"/>
    <p:sldId id="418" r:id="rId158"/>
    <p:sldId id="419" r:id="rId159"/>
    <p:sldId id="417" r:id="rId160"/>
    <p:sldId id="420" r:id="rId161"/>
    <p:sldId id="421" r:id="rId162"/>
    <p:sldId id="422" r:id="rId163"/>
    <p:sldId id="423" r:id="rId164"/>
    <p:sldId id="425" r:id="rId165"/>
    <p:sldId id="426" r:id="rId166"/>
    <p:sldId id="451" r:id="rId167"/>
    <p:sldId id="452" r:id="rId168"/>
    <p:sldId id="453" r:id="rId169"/>
    <p:sldId id="427" r:id="rId170"/>
    <p:sldId id="428" r:id="rId171"/>
    <p:sldId id="429" r:id="rId172"/>
    <p:sldId id="430" r:id="rId173"/>
    <p:sldId id="431" r:id="rId174"/>
    <p:sldId id="432" r:id="rId175"/>
    <p:sldId id="456" r:id="rId176"/>
    <p:sldId id="437" r:id="rId177"/>
    <p:sldId id="455" r:id="rId178"/>
    <p:sldId id="438" r:id="rId179"/>
    <p:sldId id="457" r:id="rId180"/>
    <p:sldId id="439" r:id="rId181"/>
    <p:sldId id="440" r:id="rId182"/>
    <p:sldId id="441" r:id="rId183"/>
    <p:sldId id="442" r:id="rId184"/>
    <p:sldId id="443" r:id="rId185"/>
    <p:sldId id="458" r:id="rId186"/>
    <p:sldId id="444" r:id="rId187"/>
    <p:sldId id="445" r:id="rId188"/>
    <p:sldId id="446" r:id="rId189"/>
    <p:sldId id="447" r:id="rId190"/>
    <p:sldId id="459" r:id="rId191"/>
    <p:sldId id="448" r:id="rId192"/>
    <p:sldId id="460" r:id="rId193"/>
    <p:sldId id="463" r:id="rId194"/>
    <p:sldId id="449" r:id="rId195"/>
    <p:sldId id="464" r:id="rId196"/>
    <p:sldId id="461" r:id="rId197"/>
    <p:sldId id="462" r:id="rId198"/>
    <p:sldId id="465" r:id="rId199"/>
    <p:sldId id="466" r:id="rId200"/>
    <p:sldId id="467" r:id="rId201"/>
    <p:sldId id="496" r:id="rId202"/>
    <p:sldId id="468" r:id="rId203"/>
    <p:sldId id="469" r:id="rId204"/>
    <p:sldId id="470" r:id="rId205"/>
    <p:sldId id="471" r:id="rId206"/>
    <p:sldId id="472" r:id="rId207"/>
    <p:sldId id="473" r:id="rId208"/>
    <p:sldId id="476" r:id="rId209"/>
    <p:sldId id="477" r:id="rId210"/>
    <p:sldId id="478" r:id="rId211"/>
    <p:sldId id="480" r:id="rId212"/>
    <p:sldId id="481" r:id="rId213"/>
    <p:sldId id="479" r:id="rId214"/>
    <p:sldId id="482" r:id="rId215"/>
    <p:sldId id="483" r:id="rId216"/>
    <p:sldId id="497" r:id="rId217"/>
    <p:sldId id="484" r:id="rId218"/>
    <p:sldId id="498" r:id="rId219"/>
    <p:sldId id="486" r:id="rId220"/>
    <p:sldId id="485" r:id="rId221"/>
    <p:sldId id="487" r:id="rId222"/>
    <p:sldId id="488" r:id="rId223"/>
    <p:sldId id="499" r:id="rId224"/>
    <p:sldId id="489" r:id="rId225"/>
    <p:sldId id="490" r:id="rId226"/>
    <p:sldId id="492" r:id="rId227"/>
    <p:sldId id="493" r:id="rId228"/>
    <p:sldId id="494" r:id="rId229"/>
    <p:sldId id="491" r:id="rId230"/>
    <p:sldId id="495" r:id="rId231"/>
    <p:sldId id="500" r:id="rId232"/>
    <p:sldId id="501" r:id="rId233"/>
    <p:sldId id="502" r:id="rId234"/>
    <p:sldId id="503" r:id="rId235"/>
    <p:sldId id="504" r:id="rId236"/>
    <p:sldId id="505" r:id="rId237"/>
    <p:sldId id="506" r:id="rId238"/>
    <p:sldId id="507" r:id="rId239"/>
    <p:sldId id="508" r:id="rId240"/>
    <p:sldId id="510" r:id="rId241"/>
    <p:sldId id="511" r:id="rId242"/>
    <p:sldId id="509" r:id="rId2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3" d="100"/>
          <a:sy n="73" d="100"/>
        </p:scale>
        <p:origin x="5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ED019E-C2CF-4005-884C-C8291875B352}"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1BD1D-55BD-45F7-BBD4-316D9D5FFA2C}" type="slidenum">
              <a:rPr lang="en-US" smtClean="0"/>
              <a:t>‹#›</a:t>
            </a:fld>
            <a:endParaRPr lang="en-US"/>
          </a:p>
        </p:txBody>
      </p:sp>
    </p:spTree>
    <p:extLst>
      <p:ext uri="{BB962C8B-B14F-4D97-AF65-F5344CB8AC3E}">
        <p14:creationId xmlns:p14="http://schemas.microsoft.com/office/powerpoint/2010/main" val="300011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D019E-C2CF-4005-884C-C8291875B352}"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1BD1D-55BD-45F7-BBD4-316D9D5FFA2C}" type="slidenum">
              <a:rPr lang="en-US" smtClean="0"/>
              <a:t>‹#›</a:t>
            </a:fld>
            <a:endParaRPr lang="en-US"/>
          </a:p>
        </p:txBody>
      </p:sp>
    </p:spTree>
    <p:extLst>
      <p:ext uri="{BB962C8B-B14F-4D97-AF65-F5344CB8AC3E}">
        <p14:creationId xmlns:p14="http://schemas.microsoft.com/office/powerpoint/2010/main" val="2502443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D019E-C2CF-4005-884C-C8291875B352}"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1BD1D-55BD-45F7-BBD4-316D9D5FFA2C}" type="slidenum">
              <a:rPr lang="en-US" smtClean="0"/>
              <a:t>‹#›</a:t>
            </a:fld>
            <a:endParaRPr lang="en-US"/>
          </a:p>
        </p:txBody>
      </p:sp>
    </p:spTree>
    <p:extLst>
      <p:ext uri="{BB962C8B-B14F-4D97-AF65-F5344CB8AC3E}">
        <p14:creationId xmlns:p14="http://schemas.microsoft.com/office/powerpoint/2010/main" val="377240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D019E-C2CF-4005-884C-C8291875B352}"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1BD1D-55BD-45F7-BBD4-316D9D5FFA2C}" type="slidenum">
              <a:rPr lang="en-US" smtClean="0"/>
              <a:t>‹#›</a:t>
            </a:fld>
            <a:endParaRPr lang="en-US"/>
          </a:p>
        </p:txBody>
      </p:sp>
    </p:spTree>
    <p:extLst>
      <p:ext uri="{BB962C8B-B14F-4D97-AF65-F5344CB8AC3E}">
        <p14:creationId xmlns:p14="http://schemas.microsoft.com/office/powerpoint/2010/main" val="345066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ED019E-C2CF-4005-884C-C8291875B352}"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1BD1D-55BD-45F7-BBD4-316D9D5FFA2C}" type="slidenum">
              <a:rPr lang="en-US" smtClean="0"/>
              <a:t>‹#›</a:t>
            </a:fld>
            <a:endParaRPr lang="en-US"/>
          </a:p>
        </p:txBody>
      </p:sp>
    </p:spTree>
    <p:extLst>
      <p:ext uri="{BB962C8B-B14F-4D97-AF65-F5344CB8AC3E}">
        <p14:creationId xmlns:p14="http://schemas.microsoft.com/office/powerpoint/2010/main" val="398107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ED019E-C2CF-4005-884C-C8291875B352}"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1BD1D-55BD-45F7-BBD4-316D9D5FFA2C}" type="slidenum">
              <a:rPr lang="en-US" smtClean="0"/>
              <a:t>‹#›</a:t>
            </a:fld>
            <a:endParaRPr lang="en-US"/>
          </a:p>
        </p:txBody>
      </p:sp>
    </p:spTree>
    <p:extLst>
      <p:ext uri="{BB962C8B-B14F-4D97-AF65-F5344CB8AC3E}">
        <p14:creationId xmlns:p14="http://schemas.microsoft.com/office/powerpoint/2010/main" val="1853040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ED019E-C2CF-4005-884C-C8291875B352}" type="datetimeFigureOut">
              <a:rPr lang="en-US" smtClean="0"/>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81BD1D-55BD-45F7-BBD4-316D9D5FFA2C}" type="slidenum">
              <a:rPr lang="en-US" smtClean="0"/>
              <a:t>‹#›</a:t>
            </a:fld>
            <a:endParaRPr lang="en-US"/>
          </a:p>
        </p:txBody>
      </p:sp>
    </p:spTree>
    <p:extLst>
      <p:ext uri="{BB962C8B-B14F-4D97-AF65-F5344CB8AC3E}">
        <p14:creationId xmlns:p14="http://schemas.microsoft.com/office/powerpoint/2010/main" val="503498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ED019E-C2CF-4005-884C-C8291875B352}"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81BD1D-55BD-45F7-BBD4-316D9D5FFA2C}" type="slidenum">
              <a:rPr lang="en-US" smtClean="0"/>
              <a:t>‹#›</a:t>
            </a:fld>
            <a:endParaRPr lang="en-US"/>
          </a:p>
        </p:txBody>
      </p:sp>
    </p:spTree>
    <p:extLst>
      <p:ext uri="{BB962C8B-B14F-4D97-AF65-F5344CB8AC3E}">
        <p14:creationId xmlns:p14="http://schemas.microsoft.com/office/powerpoint/2010/main" val="251391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D019E-C2CF-4005-884C-C8291875B352}"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81BD1D-55BD-45F7-BBD4-316D9D5FFA2C}" type="slidenum">
              <a:rPr lang="en-US" smtClean="0"/>
              <a:t>‹#›</a:t>
            </a:fld>
            <a:endParaRPr lang="en-US"/>
          </a:p>
        </p:txBody>
      </p:sp>
    </p:spTree>
    <p:extLst>
      <p:ext uri="{BB962C8B-B14F-4D97-AF65-F5344CB8AC3E}">
        <p14:creationId xmlns:p14="http://schemas.microsoft.com/office/powerpoint/2010/main" val="3356042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ED019E-C2CF-4005-884C-C8291875B352}"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1BD1D-55BD-45F7-BBD4-316D9D5FFA2C}" type="slidenum">
              <a:rPr lang="en-US" smtClean="0"/>
              <a:t>‹#›</a:t>
            </a:fld>
            <a:endParaRPr lang="en-US"/>
          </a:p>
        </p:txBody>
      </p:sp>
    </p:spTree>
    <p:extLst>
      <p:ext uri="{BB962C8B-B14F-4D97-AF65-F5344CB8AC3E}">
        <p14:creationId xmlns:p14="http://schemas.microsoft.com/office/powerpoint/2010/main" val="161593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ED019E-C2CF-4005-884C-C8291875B352}"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1BD1D-55BD-45F7-BBD4-316D9D5FFA2C}" type="slidenum">
              <a:rPr lang="en-US" smtClean="0"/>
              <a:t>‹#›</a:t>
            </a:fld>
            <a:endParaRPr lang="en-US"/>
          </a:p>
        </p:txBody>
      </p:sp>
    </p:spTree>
    <p:extLst>
      <p:ext uri="{BB962C8B-B14F-4D97-AF65-F5344CB8AC3E}">
        <p14:creationId xmlns:p14="http://schemas.microsoft.com/office/powerpoint/2010/main" val="712510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D019E-C2CF-4005-884C-C8291875B352}" type="datetimeFigureOut">
              <a:rPr lang="en-US" smtClean="0"/>
              <a:t>10/17/2023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1BD1D-55BD-45F7-BBD4-316D9D5FFA2C}" type="slidenum">
              <a:rPr lang="en-US" smtClean="0"/>
              <a:t>‹#›</a:t>
            </a:fld>
            <a:endParaRPr lang="en-US"/>
          </a:p>
        </p:txBody>
      </p:sp>
    </p:spTree>
    <p:extLst>
      <p:ext uri="{BB962C8B-B14F-4D97-AF65-F5344CB8AC3E}">
        <p14:creationId xmlns:p14="http://schemas.microsoft.com/office/powerpoint/2010/main" val="3895663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23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JAVASCRIPT</a:t>
            </a:r>
            <a:r>
              <a:rPr lang="en-US" dirty="0"/>
              <a:t/>
            </a:r>
            <a:br>
              <a:rPr lang="en-US" dirty="0"/>
            </a:b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3777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In explicit embedding, the JavaScript code physically resides in the XHTML document.</a:t>
            </a:r>
          </a:p>
          <a:p>
            <a:pPr lvl="0"/>
            <a:r>
              <a:rPr lang="en-US" dirty="0" smtClean="0"/>
              <a:t>In </a:t>
            </a:r>
            <a:r>
              <a:rPr lang="en-US" dirty="0"/>
              <a:t>implicit embedding the JavaScript can be placed in its own file(.js file), separate from the XHTML document.</a:t>
            </a:r>
          </a:p>
          <a:p>
            <a:pPr lvl="0"/>
            <a:r>
              <a:rPr lang="en-US" dirty="0"/>
              <a:t>When JavaScript scripts are explicitly embedded, they can appear in either part of an </a:t>
            </a:r>
            <a:r>
              <a:rPr lang="en-US" dirty="0" smtClean="0"/>
              <a:t>XHTML document—the </a:t>
            </a:r>
            <a:r>
              <a:rPr lang="en-US" dirty="0"/>
              <a:t>head or the body</a:t>
            </a:r>
          </a:p>
          <a:p>
            <a:endParaRPr lang="en-US" dirty="0"/>
          </a:p>
        </p:txBody>
      </p:sp>
    </p:spTree>
    <p:extLst>
      <p:ext uri="{BB962C8B-B14F-4D97-AF65-F5344CB8AC3E}">
        <p14:creationId xmlns:p14="http://schemas.microsoft.com/office/powerpoint/2010/main" val="12092808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347652" y="2348139"/>
            <a:ext cx="10515600" cy="4351338"/>
          </a:xfrm>
        </p:spPr>
        <p:txBody>
          <a:bodyPr/>
          <a:lstStyle/>
          <a:p>
            <a:endParaRPr lang="en-US" dirty="0"/>
          </a:p>
        </p:txBody>
      </p:sp>
      <p:sp>
        <p:nvSpPr>
          <p:cNvPr id="4" name="Rectangle 4"/>
          <p:cNvSpPr>
            <a:spLocks noChangeArrowheads="1"/>
          </p:cNvSpPr>
          <p:nvPr/>
        </p:nvSpPr>
        <p:spPr bwMode="auto">
          <a:xfrm>
            <a:off x="509452" y="5225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509452" y="91440"/>
            <a:ext cx="10972800" cy="5607912"/>
            <a:chOff x="0" y="0"/>
            <a:chExt cx="17280" cy="8153"/>
          </a:xfrm>
        </p:grpSpPr>
        <p:sp>
          <p:nvSpPr>
            <p:cNvPr id="6" name="Line 3"/>
            <p:cNvSpPr>
              <a:spLocks noChangeShapeType="1"/>
            </p:cNvSpPr>
            <p:nvPr/>
          </p:nvSpPr>
          <p:spPr bwMode="auto">
            <a:xfrm>
              <a:off x="0" y="16"/>
              <a:ext cx="17280" cy="0"/>
            </a:xfrm>
            <a:prstGeom prst="line">
              <a:avLst/>
            </a:prstGeom>
            <a:noFill/>
            <a:ln w="19812">
              <a:solidFill>
                <a:srgbClr val="FFD2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 y="72"/>
              <a:ext cx="10347" cy="80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60787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676400" y="2508125"/>
            <a:ext cx="10515600" cy="4452610"/>
          </a:xfrm>
        </p:spPr>
        <p:txBody>
          <a:bodyPr/>
          <a:lstStyle/>
          <a:p>
            <a:endParaRPr lang="en-US" dirty="0"/>
          </a:p>
        </p:txBody>
      </p:sp>
      <p:sp>
        <p:nvSpPr>
          <p:cNvPr id="4" name="Rectangle 4"/>
          <p:cNvSpPr>
            <a:spLocks noChangeArrowheads="1"/>
          </p:cNvSpPr>
          <p:nvPr/>
        </p:nvSpPr>
        <p:spPr bwMode="auto">
          <a:xfrm>
            <a:off x="838200" y="7837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838200" y="666206"/>
            <a:ext cx="11061700" cy="5168991"/>
            <a:chOff x="0" y="0"/>
            <a:chExt cx="17420" cy="7956"/>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5" cy="795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 y="2443"/>
              <a:ext cx="8206" cy="23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096433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45.jpeg"/>
          <p:cNvPicPr>
            <a:picLocks noGrp="1"/>
          </p:cNvPicPr>
          <p:nvPr>
            <p:ph idx="1"/>
          </p:nvPr>
        </p:nvPicPr>
        <p:blipFill>
          <a:blip r:embed="rId2" cstate="print"/>
          <a:stretch>
            <a:fillRect/>
          </a:stretch>
        </p:blipFill>
        <p:spPr>
          <a:xfrm>
            <a:off x="1227909" y="1825625"/>
            <a:ext cx="9718765" cy="4351338"/>
          </a:xfrm>
          <a:prstGeom prst="rect">
            <a:avLst/>
          </a:prstGeom>
        </p:spPr>
      </p:pic>
    </p:spTree>
    <p:extLst>
      <p:ext uri="{BB962C8B-B14F-4D97-AF65-F5344CB8AC3E}">
        <p14:creationId xmlns:p14="http://schemas.microsoft.com/office/powerpoint/2010/main" val="8017369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Loop Statements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sz="3200" dirty="0"/>
              <a:t>Different Kinds of Loops</a:t>
            </a:r>
          </a:p>
          <a:p>
            <a:pPr lvl="0"/>
            <a:r>
              <a:rPr lang="en-US" sz="3200" dirty="0"/>
              <a:t>JavaScript supports different kinds of loops:</a:t>
            </a:r>
          </a:p>
          <a:p>
            <a:pPr lvl="0"/>
            <a:r>
              <a:rPr lang="en-US" sz="3200" dirty="0"/>
              <a:t>for - loops through a block of code a number of times</a:t>
            </a:r>
          </a:p>
          <a:p>
            <a:pPr lvl="1"/>
            <a:r>
              <a:rPr lang="en-US" sz="3200" dirty="0"/>
              <a:t>For a loop, when you execute a loop for a fixed number of times, the loop does three specified tasks (Statement 1, Statement 2, Statement 3)</a:t>
            </a:r>
          </a:p>
          <a:p>
            <a:endParaRPr lang="en-US" sz="3200" dirty="0"/>
          </a:p>
        </p:txBody>
      </p:sp>
    </p:spTree>
    <p:extLst>
      <p:ext uri="{BB962C8B-B14F-4D97-AF65-F5344CB8AC3E}">
        <p14:creationId xmlns:p14="http://schemas.microsoft.com/office/powerpoint/2010/main" val="414803142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lvl="0"/>
            <a:r>
              <a:rPr lang="en-US" sz="3200" dirty="0"/>
              <a:t>for/in - loops through the properties of an object</a:t>
            </a:r>
          </a:p>
          <a:p>
            <a:pPr lvl="0"/>
            <a:r>
              <a:rPr lang="en-US" sz="3200" dirty="0"/>
              <a:t>while - loops through a block of code while a specified condition is true</a:t>
            </a:r>
          </a:p>
          <a:p>
            <a:pPr lvl="0"/>
            <a:r>
              <a:rPr lang="en-US" sz="3200" dirty="0"/>
              <a:t>do/while - also loops through a block of code while a specified condition is true</a:t>
            </a:r>
          </a:p>
          <a:p>
            <a:pPr lvl="1"/>
            <a:r>
              <a:rPr lang="en-US" sz="3200" dirty="0" smtClean="0"/>
              <a:t>It </a:t>
            </a:r>
            <a:r>
              <a:rPr lang="en-US" sz="3200" dirty="0"/>
              <a:t>will execute at least once even if the condition is to be not satisfied. If the condition is true, it will continue executing and once the condition becomes false, it stops the code execution.</a:t>
            </a:r>
          </a:p>
          <a:p>
            <a:endParaRPr lang="en-US" dirty="0"/>
          </a:p>
        </p:txBody>
      </p:sp>
    </p:spTree>
    <p:extLst>
      <p:ext uri="{BB962C8B-B14F-4D97-AF65-F5344CB8AC3E}">
        <p14:creationId xmlns:p14="http://schemas.microsoft.com/office/powerpoint/2010/main" val="38608848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for (statement 1; statement 2; statement 3)</a:t>
            </a:r>
          </a:p>
          <a:p>
            <a:r>
              <a:rPr lang="en-US" dirty="0"/>
              <a:t>{</a:t>
            </a:r>
          </a:p>
          <a:p>
            <a:r>
              <a:rPr lang="en-US" dirty="0"/>
              <a:t>code block to be executed</a:t>
            </a:r>
          </a:p>
          <a:p>
            <a:r>
              <a:rPr lang="en-US" dirty="0"/>
              <a:t>}</a:t>
            </a:r>
          </a:p>
          <a:p>
            <a:pPr lvl="0"/>
            <a:r>
              <a:rPr lang="en-US" dirty="0"/>
              <a:t>Statement 1 is executed before the loop (the code block) starts.</a:t>
            </a:r>
          </a:p>
          <a:p>
            <a:endParaRPr lang="en-US" dirty="0"/>
          </a:p>
        </p:txBody>
      </p:sp>
    </p:spTree>
    <p:extLst>
      <p:ext uri="{BB962C8B-B14F-4D97-AF65-F5344CB8AC3E}">
        <p14:creationId xmlns:p14="http://schemas.microsoft.com/office/powerpoint/2010/main" val="21465977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Statement 2 defines the condition for running the loop (the code block).</a:t>
            </a:r>
          </a:p>
          <a:p>
            <a:pPr lvl="0"/>
            <a:r>
              <a:rPr lang="en-US" dirty="0"/>
              <a:t>Statement 3 is executed each time after the loop (the code block) has been executed.</a:t>
            </a:r>
          </a:p>
          <a:p>
            <a:r>
              <a:rPr lang="en-US" dirty="0"/>
              <a:t>Example</a:t>
            </a:r>
          </a:p>
          <a:p>
            <a:r>
              <a:rPr lang="en-US" dirty="0"/>
              <a:t>for (</a:t>
            </a:r>
            <a:r>
              <a:rPr lang="en-US" dirty="0" err="1"/>
              <a:t>i</a:t>
            </a:r>
            <a:r>
              <a:rPr lang="en-US" dirty="0"/>
              <a:t> = 0; </a:t>
            </a:r>
            <a:r>
              <a:rPr lang="en-US" dirty="0" err="1"/>
              <a:t>i</a:t>
            </a:r>
            <a:r>
              <a:rPr lang="en-US" dirty="0"/>
              <a:t> &lt; 5; </a:t>
            </a:r>
            <a:r>
              <a:rPr lang="en-US" dirty="0" err="1"/>
              <a:t>i</a:t>
            </a:r>
            <a:r>
              <a:rPr lang="en-US" dirty="0"/>
              <a:t>++)</a:t>
            </a:r>
          </a:p>
          <a:p>
            <a:r>
              <a:rPr lang="en-US" dirty="0"/>
              <a:t>{</a:t>
            </a:r>
          </a:p>
          <a:p>
            <a:r>
              <a:rPr lang="en-US" dirty="0"/>
              <a:t>text += "The number is " + </a:t>
            </a:r>
            <a:r>
              <a:rPr lang="en-US" dirty="0" err="1"/>
              <a:t>i</a:t>
            </a:r>
            <a:r>
              <a:rPr lang="en-US" dirty="0"/>
              <a:t> + ""; alert(text);</a:t>
            </a:r>
          </a:p>
          <a:p>
            <a:r>
              <a:rPr lang="en-US" dirty="0"/>
              <a:t>}</a:t>
            </a:r>
          </a:p>
        </p:txBody>
      </p:sp>
    </p:spTree>
    <p:extLst>
      <p:ext uri="{BB962C8B-B14F-4D97-AF65-F5344CB8AC3E}">
        <p14:creationId xmlns:p14="http://schemas.microsoft.com/office/powerpoint/2010/main" val="195875913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46.jpeg"/>
          <p:cNvPicPr>
            <a:picLocks noGrp="1"/>
          </p:cNvPicPr>
          <p:nvPr>
            <p:ph idx="1"/>
          </p:nvPr>
        </p:nvPicPr>
        <p:blipFill>
          <a:blip r:embed="rId2" cstate="print"/>
          <a:stretch>
            <a:fillRect/>
          </a:stretch>
        </p:blipFill>
        <p:spPr>
          <a:xfrm>
            <a:off x="1147762" y="2134394"/>
            <a:ext cx="9896475" cy="3733800"/>
          </a:xfrm>
          <a:prstGeom prst="rect">
            <a:avLst/>
          </a:prstGeom>
        </p:spPr>
      </p:pic>
    </p:spTree>
    <p:extLst>
      <p:ext uri="{BB962C8B-B14F-4D97-AF65-F5344CB8AC3E}">
        <p14:creationId xmlns:p14="http://schemas.microsoft.com/office/powerpoint/2010/main" val="36250244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849880" y="2329103"/>
            <a:ext cx="10515600" cy="4069927"/>
          </a:xfrm>
        </p:spPr>
        <p:txBody>
          <a:bodyPr/>
          <a:lstStyle/>
          <a:p>
            <a:endParaRPr lang="en-US" dirty="0"/>
          </a:p>
        </p:txBody>
      </p:sp>
      <p:grpSp>
        <p:nvGrpSpPr>
          <p:cNvPr id="4" name="Group 2"/>
          <p:cNvGrpSpPr>
            <a:grpSpLocks/>
          </p:cNvGrpSpPr>
          <p:nvPr/>
        </p:nvGrpSpPr>
        <p:grpSpPr bwMode="auto">
          <a:xfrm>
            <a:off x="220980" y="587193"/>
            <a:ext cx="11363325" cy="5211763"/>
            <a:chOff x="1289" y="2026"/>
            <a:chExt cx="17897" cy="877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 y="2026"/>
              <a:ext cx="12827" cy="72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 y="8160"/>
              <a:ext cx="11835" cy="26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03858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For..in</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lvl="0"/>
            <a:r>
              <a:rPr lang="en-US" dirty="0"/>
              <a:t>The JavaScript for/in statement loops through the properties of an object:</a:t>
            </a:r>
          </a:p>
          <a:p>
            <a:pPr lvl="0"/>
            <a:r>
              <a:rPr lang="en-US" dirty="0"/>
              <a:t>Example</a:t>
            </a:r>
          </a:p>
          <a:p>
            <a:r>
              <a:rPr lang="en-US" dirty="0"/>
              <a:t>&lt;script type=“text/</a:t>
            </a:r>
            <a:r>
              <a:rPr lang="en-US" dirty="0" err="1"/>
              <a:t>javascript</a:t>
            </a:r>
            <a:r>
              <a:rPr lang="en-US" dirty="0"/>
              <a:t>”&gt;</a:t>
            </a:r>
          </a:p>
          <a:p>
            <a:r>
              <a:rPr lang="en-US" dirty="0" err="1"/>
              <a:t>var</a:t>
            </a:r>
            <a:r>
              <a:rPr lang="en-US" dirty="0"/>
              <a:t> x;</a:t>
            </a:r>
          </a:p>
          <a:p>
            <a:r>
              <a:rPr lang="en-US" dirty="0" err="1"/>
              <a:t>var</a:t>
            </a:r>
            <a:r>
              <a:rPr lang="en-US" dirty="0"/>
              <a:t> cars =["</a:t>
            </a:r>
            <a:r>
              <a:rPr lang="en-US" dirty="0" err="1"/>
              <a:t>Maruthi</a:t>
            </a:r>
            <a:r>
              <a:rPr lang="en-US" dirty="0"/>
              <a:t>","</a:t>
            </a:r>
            <a:r>
              <a:rPr lang="en-US" dirty="0" err="1"/>
              <a:t>Toyoto</a:t>
            </a:r>
            <a:r>
              <a:rPr lang="en-US" dirty="0"/>
              <a:t>", "BMW"];</a:t>
            </a:r>
          </a:p>
          <a:p>
            <a:r>
              <a:rPr lang="en-US" dirty="0"/>
              <a:t>for (x in cars)</a:t>
            </a:r>
          </a:p>
          <a:p>
            <a:r>
              <a:rPr lang="en-US" dirty="0"/>
              <a:t>{</a:t>
            </a:r>
          </a:p>
          <a:p>
            <a:r>
              <a:rPr lang="en-US" dirty="0"/>
              <a:t>alert(x+ "="+ cars[x]);</a:t>
            </a:r>
          </a:p>
          <a:p>
            <a:r>
              <a:rPr lang="en-US" dirty="0"/>
              <a:t>}</a:t>
            </a:r>
          </a:p>
          <a:p>
            <a:r>
              <a:rPr lang="en-US" dirty="0"/>
              <a:t>&lt;/script&gt;</a:t>
            </a:r>
          </a:p>
          <a:p>
            <a:endParaRPr lang="en-US" dirty="0"/>
          </a:p>
        </p:txBody>
      </p:sp>
    </p:spTree>
    <p:extLst>
      <p:ext uri="{BB962C8B-B14F-4D97-AF65-F5344CB8AC3E}">
        <p14:creationId xmlns:p14="http://schemas.microsoft.com/office/powerpoint/2010/main" val="695422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interpreter notes the existence of scripts that appear in the head of a document, but it does not interpret them while processing the head.</a:t>
            </a:r>
          </a:p>
          <a:p>
            <a:pPr lvl="0"/>
            <a:r>
              <a:rPr lang="en-US" dirty="0"/>
              <a:t>Scripts that are found in the body of a document are interpreted as they are found.</a:t>
            </a:r>
          </a:p>
          <a:p>
            <a:endParaRPr lang="en-US" dirty="0"/>
          </a:p>
        </p:txBody>
      </p:sp>
    </p:spTree>
    <p:extLst>
      <p:ext uri="{BB962C8B-B14F-4D97-AF65-F5344CB8AC3E}">
        <p14:creationId xmlns:p14="http://schemas.microsoft.com/office/powerpoint/2010/main" val="39843188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While loop statements</a:t>
            </a:r>
            <a:endParaRPr lang="en-US" dirty="0"/>
          </a:p>
        </p:txBody>
      </p:sp>
      <p:sp>
        <p:nvSpPr>
          <p:cNvPr id="3" name="Content Placeholder 2"/>
          <p:cNvSpPr>
            <a:spLocks noGrp="1"/>
          </p:cNvSpPr>
          <p:nvPr>
            <p:ph idx="1"/>
          </p:nvPr>
        </p:nvSpPr>
        <p:spPr/>
        <p:txBody>
          <a:bodyPr>
            <a:normAutofit fontScale="85000" lnSpcReduction="20000"/>
          </a:bodyPr>
          <a:lstStyle/>
          <a:p>
            <a:pPr lvl="0"/>
            <a:r>
              <a:rPr lang="en-US" dirty="0"/>
              <a:t>The while loop loops through a block of code as long as a specified condition is true. while (condition)</a:t>
            </a:r>
          </a:p>
          <a:p>
            <a:r>
              <a:rPr lang="en-US" dirty="0"/>
              <a:t>{ </a:t>
            </a:r>
            <a:endParaRPr lang="en-US" dirty="0" smtClean="0"/>
          </a:p>
          <a:p>
            <a:r>
              <a:rPr lang="en-US" dirty="0" smtClean="0"/>
              <a:t>code </a:t>
            </a:r>
            <a:r>
              <a:rPr lang="en-US" dirty="0"/>
              <a:t>block to be executed }</a:t>
            </a:r>
          </a:p>
          <a:p>
            <a:r>
              <a:rPr lang="en-US" dirty="0"/>
              <a:t>&lt;script type="text/</a:t>
            </a:r>
            <a:r>
              <a:rPr lang="en-US" dirty="0" err="1"/>
              <a:t>javascript</a:t>
            </a:r>
            <a:r>
              <a:rPr lang="en-US" dirty="0"/>
              <a:t>"&gt; </a:t>
            </a:r>
            <a:r>
              <a:rPr lang="en-US" dirty="0" err="1"/>
              <a:t>var</a:t>
            </a:r>
            <a:r>
              <a:rPr lang="en-US" dirty="0"/>
              <a:t> </a:t>
            </a:r>
            <a:r>
              <a:rPr lang="en-US" dirty="0" err="1"/>
              <a:t>i</a:t>
            </a:r>
            <a:r>
              <a:rPr lang="en-US" dirty="0"/>
              <a:t>=0;</a:t>
            </a:r>
          </a:p>
          <a:p>
            <a:r>
              <a:rPr lang="en-US" dirty="0"/>
              <a:t>while (</a:t>
            </a:r>
            <a:r>
              <a:rPr lang="en-US" dirty="0" err="1"/>
              <a:t>i</a:t>
            </a:r>
            <a:r>
              <a:rPr lang="en-US" dirty="0"/>
              <a:t> &lt; 10)</a:t>
            </a:r>
          </a:p>
          <a:p>
            <a:r>
              <a:rPr lang="en-US" dirty="0"/>
              <a:t>{</a:t>
            </a:r>
          </a:p>
          <a:p>
            <a:r>
              <a:rPr lang="en-US" dirty="0"/>
              <a:t>alert("</a:t>
            </a:r>
            <a:r>
              <a:rPr lang="en-US" dirty="0" err="1"/>
              <a:t>i</a:t>
            </a:r>
            <a:r>
              <a:rPr lang="en-US" dirty="0"/>
              <a:t>="+</a:t>
            </a:r>
            <a:r>
              <a:rPr lang="en-US" dirty="0" err="1"/>
              <a:t>i</a:t>
            </a:r>
            <a:r>
              <a:rPr lang="en-US" dirty="0"/>
              <a:t>); </a:t>
            </a:r>
            <a:r>
              <a:rPr lang="en-US" dirty="0" err="1"/>
              <a:t>i</a:t>
            </a:r>
            <a:r>
              <a:rPr lang="en-US" dirty="0"/>
              <a:t>++;</a:t>
            </a:r>
          </a:p>
          <a:p>
            <a:r>
              <a:rPr lang="en-US" dirty="0"/>
              <a:t>}</a:t>
            </a:r>
          </a:p>
          <a:p>
            <a:r>
              <a:rPr lang="en-US" dirty="0"/>
              <a:t>&lt;/script&gt;</a:t>
            </a:r>
          </a:p>
          <a:p>
            <a:pPr marL="0" indent="0">
              <a:buNone/>
            </a:pPr>
            <a:r>
              <a:rPr lang="en-US" dirty="0"/>
              <a:t/>
            </a:r>
            <a:br>
              <a:rPr lang="en-US" dirty="0"/>
            </a:br>
            <a:endParaRPr lang="en-US" dirty="0"/>
          </a:p>
        </p:txBody>
      </p:sp>
    </p:spTree>
    <p:extLst>
      <p:ext uri="{BB962C8B-B14F-4D97-AF65-F5344CB8AC3E}">
        <p14:creationId xmlns:p14="http://schemas.microsoft.com/office/powerpoint/2010/main" val="397759481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819899" y="1638437"/>
            <a:ext cx="10515600" cy="4431332"/>
          </a:xfrm>
        </p:spPr>
        <p:txBody>
          <a:bodyPr/>
          <a:lstStyle/>
          <a:p>
            <a:endParaRPr lang="en-US" dirty="0"/>
          </a:p>
        </p:txBody>
      </p:sp>
      <p:grpSp>
        <p:nvGrpSpPr>
          <p:cNvPr id="4" name="Group 2"/>
          <p:cNvGrpSpPr>
            <a:grpSpLocks/>
          </p:cNvGrpSpPr>
          <p:nvPr/>
        </p:nvGrpSpPr>
        <p:grpSpPr bwMode="auto">
          <a:xfrm>
            <a:off x="799011" y="-224760"/>
            <a:ext cx="10145713" cy="6864441"/>
            <a:chOff x="871" y="185"/>
            <a:chExt cx="15977" cy="10616"/>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 y="184"/>
              <a:ext cx="15977" cy="40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 y="3943"/>
              <a:ext cx="8732" cy="68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055108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 ..While loop statements</a:t>
            </a:r>
            <a:r>
              <a:rPr lang="en-US" dirty="0"/>
              <a:t/>
            </a:r>
            <a:br>
              <a:rPr lang="en-US" dirty="0"/>
            </a:br>
            <a:endParaRPr lang="en-US" dirty="0"/>
          </a:p>
        </p:txBody>
      </p:sp>
      <p:pic>
        <p:nvPicPr>
          <p:cNvPr id="4" name="image152.jpeg"/>
          <p:cNvPicPr>
            <a:picLocks noGrp="1"/>
          </p:cNvPicPr>
          <p:nvPr>
            <p:ph idx="1"/>
          </p:nvPr>
        </p:nvPicPr>
        <p:blipFill>
          <a:blip r:embed="rId2" cstate="print"/>
          <a:stretch>
            <a:fillRect/>
          </a:stretch>
        </p:blipFill>
        <p:spPr>
          <a:xfrm>
            <a:off x="2272938" y="1690688"/>
            <a:ext cx="6988628" cy="4631735"/>
          </a:xfrm>
          <a:prstGeom prst="rect">
            <a:avLst/>
          </a:prstGeom>
        </p:spPr>
      </p:pic>
    </p:spTree>
    <p:extLst>
      <p:ext uri="{BB962C8B-B14F-4D97-AF65-F5344CB8AC3E}">
        <p14:creationId xmlns:p14="http://schemas.microsoft.com/office/powerpoint/2010/main" val="22861451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697" y="470264"/>
            <a:ext cx="10517777" cy="1350100"/>
          </a:xfrm>
        </p:spPr>
        <p:txBody>
          <a:bodyPr/>
          <a:lstStyle/>
          <a:p>
            <a:endParaRPr lang="en-US"/>
          </a:p>
        </p:txBody>
      </p:sp>
      <p:sp>
        <p:nvSpPr>
          <p:cNvPr id="3" name="Content Placeholder 2"/>
          <p:cNvSpPr>
            <a:spLocks noGrp="1"/>
          </p:cNvSpPr>
          <p:nvPr>
            <p:ph idx="1"/>
          </p:nvPr>
        </p:nvSpPr>
        <p:spPr>
          <a:xfrm>
            <a:off x="-102326" y="2149071"/>
            <a:ext cx="10515600" cy="3883566"/>
          </a:xfrm>
        </p:spPr>
        <p:txBody>
          <a:bodyPr/>
          <a:lstStyle/>
          <a:p>
            <a:endParaRPr lang="en-US" dirty="0"/>
          </a:p>
        </p:txBody>
      </p:sp>
      <p:grpSp>
        <p:nvGrpSpPr>
          <p:cNvPr id="4" name="Group 2"/>
          <p:cNvGrpSpPr>
            <a:grpSpLocks/>
          </p:cNvGrpSpPr>
          <p:nvPr/>
        </p:nvGrpSpPr>
        <p:grpSpPr bwMode="auto">
          <a:xfrm>
            <a:off x="613955" y="2050869"/>
            <a:ext cx="8112034" cy="3851502"/>
            <a:chOff x="13939" y="1272"/>
            <a:chExt cx="5244" cy="5136"/>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3" y="1285"/>
              <a:ext cx="4383" cy="51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13946" y="1278"/>
              <a:ext cx="5230" cy="5122"/>
            </a:xfrm>
            <a:prstGeom prst="rect">
              <a:avLst/>
            </a:prstGeom>
            <a:noFill/>
            <a:ln w="9144">
              <a:solidFill>
                <a:srgbClr val="FFD2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567744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lvl="0"/>
            <a:r>
              <a:rPr lang="en-US" dirty="0"/>
              <a:t>The do/while loop is a variant of the while loop.</a:t>
            </a:r>
          </a:p>
          <a:p>
            <a:pPr lvl="0"/>
            <a:r>
              <a:rPr lang="en-US" dirty="0"/>
              <a:t>This loop will execute the code block once, before checking if the condition is true, then it will repeat the loop as long as the condition is true.</a:t>
            </a:r>
          </a:p>
          <a:p>
            <a:pPr lvl="0"/>
            <a:r>
              <a:rPr lang="en-US" dirty="0"/>
              <a:t>Syntax do</a:t>
            </a:r>
          </a:p>
          <a:p>
            <a:r>
              <a:rPr lang="en-US" dirty="0"/>
              <a:t>{ </a:t>
            </a:r>
            <a:endParaRPr lang="en-US" dirty="0" smtClean="0"/>
          </a:p>
          <a:p>
            <a:r>
              <a:rPr lang="en-US" dirty="0" smtClean="0"/>
              <a:t>code </a:t>
            </a:r>
            <a:r>
              <a:rPr lang="en-US" dirty="0"/>
              <a:t>block to be executed</a:t>
            </a:r>
          </a:p>
          <a:p>
            <a:r>
              <a:rPr lang="en-US" dirty="0"/>
              <a:t>}</a:t>
            </a:r>
          </a:p>
          <a:p>
            <a:r>
              <a:rPr lang="en-US" dirty="0"/>
              <a:t>while (condition);</a:t>
            </a:r>
          </a:p>
          <a:p>
            <a:pPr marL="0" indent="0">
              <a:buNone/>
            </a:pPr>
            <a:r>
              <a:rPr lang="en-US" dirty="0"/>
              <a:t/>
            </a:r>
            <a:br>
              <a:rPr lang="en-US" dirty="0"/>
            </a:br>
            <a:endParaRPr lang="en-US" dirty="0"/>
          </a:p>
        </p:txBody>
      </p:sp>
    </p:spTree>
    <p:extLst>
      <p:ext uri="{BB962C8B-B14F-4D97-AF65-F5344CB8AC3E}">
        <p14:creationId xmlns:p14="http://schemas.microsoft.com/office/powerpoint/2010/main" val="25438814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Break statements</a:t>
            </a:r>
            <a:r>
              <a:rPr lang="en-US" dirty="0"/>
              <a:t/>
            </a:r>
            <a:br>
              <a:rPr lang="en-US" dirty="0"/>
            </a:br>
            <a:endParaRPr lang="en-US" dirty="0"/>
          </a:p>
        </p:txBody>
      </p:sp>
      <p:sp>
        <p:nvSpPr>
          <p:cNvPr id="3" name="Content Placeholder 2"/>
          <p:cNvSpPr>
            <a:spLocks noGrp="1"/>
          </p:cNvSpPr>
          <p:nvPr>
            <p:ph idx="1"/>
          </p:nvPr>
        </p:nvSpPr>
        <p:spPr/>
        <p:txBody>
          <a:bodyPr/>
          <a:lstStyle/>
          <a:p>
            <a:pPr lvl="0"/>
            <a:r>
              <a:rPr lang="en-US" dirty="0"/>
              <a:t>The break statement "jumps out" of a loop.</a:t>
            </a:r>
          </a:p>
          <a:p>
            <a:pPr lvl="0"/>
            <a:r>
              <a:rPr lang="en-US" dirty="0" smtClean="0"/>
              <a:t>It </a:t>
            </a:r>
            <a:r>
              <a:rPr lang="en-US" dirty="0"/>
              <a:t>was used to "jump out" of a switch() statement</a:t>
            </a:r>
          </a:p>
          <a:p>
            <a:pPr lvl="0"/>
            <a:r>
              <a:rPr lang="en-US" dirty="0" smtClean="0"/>
              <a:t>break </a:t>
            </a:r>
            <a:r>
              <a:rPr lang="en-US" dirty="0"/>
              <a:t>statement also be used to jump out of a loop.</a:t>
            </a:r>
          </a:p>
          <a:p>
            <a:pPr lvl="0"/>
            <a:r>
              <a:rPr lang="en-US" dirty="0" smtClean="0"/>
              <a:t>The </a:t>
            </a:r>
            <a:r>
              <a:rPr lang="en-US" dirty="0"/>
              <a:t>break statement breaks the loop and continues executing the code after the loop (if any):</a:t>
            </a:r>
          </a:p>
          <a:p>
            <a:pPr lvl="0"/>
            <a:r>
              <a:rPr lang="en-US" dirty="0"/>
              <a:t>Example</a:t>
            </a:r>
          </a:p>
          <a:p>
            <a:endParaRPr lang="en-US" dirty="0"/>
          </a:p>
        </p:txBody>
      </p:sp>
    </p:spTree>
    <p:extLst>
      <p:ext uri="{BB962C8B-B14F-4D97-AF65-F5344CB8AC3E}">
        <p14:creationId xmlns:p14="http://schemas.microsoft.com/office/powerpoint/2010/main" val="21631491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79450" y="3164651"/>
            <a:ext cx="10515600" cy="2960060"/>
          </a:xfrm>
        </p:spPr>
        <p:txBody>
          <a:bodyPr/>
          <a:lstStyle/>
          <a:p>
            <a:endParaRPr lang="en-US" dirty="0"/>
          </a:p>
        </p:txBody>
      </p:sp>
      <p:grpSp>
        <p:nvGrpSpPr>
          <p:cNvPr id="4" name="Group 2"/>
          <p:cNvGrpSpPr>
            <a:grpSpLocks/>
          </p:cNvGrpSpPr>
          <p:nvPr/>
        </p:nvGrpSpPr>
        <p:grpSpPr bwMode="auto">
          <a:xfrm>
            <a:off x="1071336" y="1690688"/>
            <a:ext cx="9731828" cy="4135346"/>
            <a:chOff x="11400" y="139"/>
            <a:chExt cx="7808" cy="5244"/>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 y="190"/>
              <a:ext cx="7786" cy="504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p:cNvSpPr>
              <a:spLocks/>
            </p:cNvSpPr>
            <p:nvPr/>
          </p:nvSpPr>
          <p:spPr bwMode="auto">
            <a:xfrm>
              <a:off x="11407" y="145"/>
              <a:ext cx="7793" cy="5230"/>
            </a:xfrm>
            <a:custGeom>
              <a:avLst/>
              <a:gdLst>
                <a:gd name="T0" fmla="+- 0 11407 11407"/>
                <a:gd name="T1" fmla="*/ T0 w 7793"/>
                <a:gd name="T2" fmla="+- 0 5376 146"/>
                <a:gd name="T3" fmla="*/ 5376 h 5230"/>
                <a:gd name="T4" fmla="+- 0 19200 11407"/>
                <a:gd name="T5" fmla="*/ T4 w 7793"/>
                <a:gd name="T6" fmla="+- 0 5376 146"/>
                <a:gd name="T7" fmla="*/ 5376 h 5230"/>
                <a:gd name="T8" fmla="+- 0 19200 11407"/>
                <a:gd name="T9" fmla="*/ T8 w 7793"/>
                <a:gd name="T10" fmla="+- 0 146 146"/>
                <a:gd name="T11" fmla="*/ 146 h 5230"/>
                <a:gd name="T12" fmla="+- 0 11407 11407"/>
                <a:gd name="T13" fmla="*/ T12 w 7793"/>
                <a:gd name="T14" fmla="+- 0 146 146"/>
                <a:gd name="T15" fmla="*/ 146 h 5230"/>
                <a:gd name="T16" fmla="+- 0 11407 11407"/>
                <a:gd name="T17" fmla="*/ T16 w 7793"/>
                <a:gd name="T18" fmla="+- 0 5376 146"/>
                <a:gd name="T19" fmla="*/ 5376 h 5230"/>
              </a:gdLst>
              <a:ahLst/>
              <a:cxnLst>
                <a:cxn ang="0">
                  <a:pos x="T1" y="T3"/>
                </a:cxn>
                <a:cxn ang="0">
                  <a:pos x="T5" y="T7"/>
                </a:cxn>
                <a:cxn ang="0">
                  <a:pos x="T9" y="T11"/>
                </a:cxn>
                <a:cxn ang="0">
                  <a:pos x="T13" y="T15"/>
                </a:cxn>
                <a:cxn ang="0">
                  <a:pos x="T17" y="T19"/>
                </a:cxn>
              </a:cxnLst>
              <a:rect l="0" t="0" r="r" b="b"/>
              <a:pathLst>
                <a:path w="7793" h="5230">
                  <a:moveTo>
                    <a:pt x="0" y="5230"/>
                  </a:moveTo>
                  <a:lnTo>
                    <a:pt x="7793" y="5230"/>
                  </a:lnTo>
                  <a:moveTo>
                    <a:pt x="7793" y="0"/>
                  </a:moveTo>
                  <a:lnTo>
                    <a:pt x="0" y="0"/>
                  </a:lnTo>
                  <a:lnTo>
                    <a:pt x="0" y="5230"/>
                  </a:lnTo>
                </a:path>
              </a:pathLst>
            </a:custGeom>
            <a:noFill/>
            <a:ln w="9144">
              <a:solidFill>
                <a:srgbClr val="FFD2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370155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 statement</a:t>
            </a:r>
            <a:r>
              <a:rPr lang="en-US" dirty="0"/>
              <a:t/>
            </a:r>
            <a:br>
              <a:rPr lang="en-US" dirty="0"/>
            </a:br>
            <a:endParaRPr lang="en-US" dirty="0"/>
          </a:p>
        </p:txBody>
      </p:sp>
      <p:sp>
        <p:nvSpPr>
          <p:cNvPr id="3" name="Content Placeholder 2"/>
          <p:cNvSpPr>
            <a:spLocks noGrp="1"/>
          </p:cNvSpPr>
          <p:nvPr>
            <p:ph idx="1"/>
          </p:nvPr>
        </p:nvSpPr>
        <p:spPr/>
        <p:txBody>
          <a:bodyPr/>
          <a:lstStyle/>
          <a:p>
            <a:pPr lvl="0" algn="just"/>
            <a:r>
              <a:rPr lang="en-US" sz="3200" dirty="0"/>
              <a:t>The continue statement "jumps over" one iteration in the loop.</a:t>
            </a:r>
          </a:p>
          <a:p>
            <a:pPr lvl="0" algn="just"/>
            <a:r>
              <a:rPr lang="en-US" sz="3200" dirty="0" smtClean="0"/>
              <a:t>The </a:t>
            </a:r>
            <a:r>
              <a:rPr lang="en-US" sz="3200" dirty="0"/>
              <a:t>continue statement breaks one iteration (in the loop), if a specified condition occurs, and continues with the next iteration in the loop.</a:t>
            </a:r>
          </a:p>
          <a:p>
            <a:pPr lvl="0" algn="just"/>
            <a:r>
              <a:rPr lang="en-US" sz="3200" dirty="0"/>
              <a:t>This example skips the value of 3</a:t>
            </a:r>
          </a:p>
          <a:p>
            <a:endParaRPr lang="en-US" dirty="0"/>
          </a:p>
        </p:txBody>
      </p:sp>
    </p:spTree>
    <p:extLst>
      <p:ext uri="{BB962C8B-B14F-4D97-AF65-F5344CB8AC3E}">
        <p14:creationId xmlns:p14="http://schemas.microsoft.com/office/powerpoint/2010/main" val="224580915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7" name="Content Placeholder 2"/>
          <p:cNvSpPr>
            <a:spLocks noGrp="1"/>
          </p:cNvSpPr>
          <p:nvPr>
            <p:ph idx="1"/>
          </p:nvPr>
        </p:nvSpPr>
        <p:spPr>
          <a:xfrm>
            <a:off x="731520" y="1515292"/>
            <a:ext cx="10749325" cy="4877600"/>
          </a:xfrm>
        </p:spPr>
        <p:txBody>
          <a:bodyPr/>
          <a:lstStyle/>
          <a:p>
            <a:endParaRPr lang="en-US" dirty="0"/>
          </a:p>
        </p:txBody>
      </p:sp>
      <p:grpSp>
        <p:nvGrpSpPr>
          <p:cNvPr id="8" name="Group 2"/>
          <p:cNvGrpSpPr>
            <a:grpSpLocks/>
          </p:cNvGrpSpPr>
          <p:nvPr/>
        </p:nvGrpSpPr>
        <p:grpSpPr bwMode="auto">
          <a:xfrm>
            <a:off x="1489166" y="2011681"/>
            <a:ext cx="8882743" cy="4381210"/>
            <a:chOff x="10718" y="549"/>
            <a:chExt cx="7666" cy="4275"/>
          </a:xfrm>
        </p:grpSpPr>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 y="623"/>
              <a:ext cx="7157" cy="39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10725" y="556"/>
              <a:ext cx="7652" cy="4260"/>
            </a:xfrm>
            <a:prstGeom prst="rect">
              <a:avLst/>
            </a:prstGeom>
            <a:noFill/>
            <a:ln w="9144">
              <a:solidFill>
                <a:srgbClr val="FFD2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0874280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0"/>
            <a:r>
              <a:rPr lang="en-US" dirty="0"/>
              <a:t>A palindrome is a number or a text phrase that reads the same backward and forward. </a:t>
            </a:r>
            <a:endParaRPr lang="en-US" dirty="0" smtClean="0"/>
          </a:p>
          <a:p>
            <a:pPr lvl="0"/>
            <a:r>
              <a:rPr lang="en-US" dirty="0" smtClean="0"/>
              <a:t>For </a:t>
            </a:r>
            <a:r>
              <a:rPr lang="en-US" dirty="0"/>
              <a:t>example, each of the following five-digit integers is a palindrome: 12321, 55555, 45554 and 11611. </a:t>
            </a:r>
            <a:endParaRPr lang="en-US" dirty="0" smtClean="0"/>
          </a:p>
          <a:p>
            <a:pPr lvl="0"/>
            <a:r>
              <a:rPr lang="en-US" dirty="0" smtClean="0"/>
              <a:t>Write </a:t>
            </a:r>
            <a:r>
              <a:rPr lang="en-US" dirty="0"/>
              <a:t>a script that reads in a five-digit integer and determines whether it’s a palindrome</a:t>
            </a:r>
            <a:r>
              <a:rPr lang="en-US" dirty="0" smtClean="0"/>
              <a:t>.</a:t>
            </a:r>
          </a:p>
          <a:p>
            <a:pPr lvl="0"/>
            <a:r>
              <a:rPr lang="en-US" dirty="0" smtClean="0"/>
              <a:t> </a:t>
            </a:r>
            <a:r>
              <a:rPr lang="en-US" dirty="0"/>
              <a:t>If the number is not five digits long, display an alert dialog indicating the problem to the user</a:t>
            </a:r>
            <a:r>
              <a:rPr lang="en-US" dirty="0" smtClean="0"/>
              <a:t>.</a:t>
            </a:r>
          </a:p>
          <a:p>
            <a:pPr lvl="0"/>
            <a:r>
              <a:rPr lang="en-US" dirty="0" smtClean="0"/>
              <a:t> </a:t>
            </a:r>
            <a:r>
              <a:rPr lang="en-US" dirty="0"/>
              <a:t>Allow the user to enter a new value after dismissing the alert dialog.</a:t>
            </a:r>
          </a:p>
          <a:p>
            <a:endParaRPr lang="en-US" dirty="0"/>
          </a:p>
        </p:txBody>
      </p:sp>
    </p:spTree>
    <p:extLst>
      <p:ext uri="{BB962C8B-B14F-4D97-AF65-F5344CB8AC3E}">
        <p14:creationId xmlns:p14="http://schemas.microsoft.com/office/powerpoint/2010/main" val="11896829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28600" lvl="1">
              <a:spcBef>
                <a:spcPts val="1000"/>
              </a:spcBef>
            </a:pPr>
            <a:r>
              <a:rPr lang="en-US" dirty="0"/>
              <a:t>J</a:t>
            </a:r>
            <a:r>
              <a:rPr lang="en-US" dirty="0" smtClean="0"/>
              <a:t>avaScript </a:t>
            </a:r>
            <a:r>
              <a:rPr lang="en-US" dirty="0"/>
              <a:t>are embedded in HTML documents , Either directly, as in • </a:t>
            </a:r>
            <a:r>
              <a:rPr lang="en-US" dirty="0" smtClean="0"/>
              <a:t>-</a:t>
            </a:r>
            <a:endParaRPr lang="en-US" sz="1100" dirty="0" smtClean="0"/>
          </a:p>
          <a:p>
            <a:endParaRPr lang="en-US" dirty="0"/>
          </a:p>
        </p:txBody>
      </p:sp>
      <p:pic>
        <p:nvPicPr>
          <p:cNvPr id="4" name="image76.jpeg"/>
          <p:cNvPicPr/>
          <p:nvPr/>
        </p:nvPicPr>
        <p:blipFill>
          <a:blip r:embed="rId2" cstate="print"/>
          <a:stretch>
            <a:fillRect/>
          </a:stretch>
        </p:blipFill>
        <p:spPr>
          <a:xfrm>
            <a:off x="1390968" y="2504757"/>
            <a:ext cx="9410065" cy="2537506"/>
          </a:xfrm>
          <a:prstGeom prst="rect">
            <a:avLst/>
          </a:prstGeom>
        </p:spPr>
      </p:pic>
    </p:spTree>
    <p:extLst>
      <p:ext uri="{BB962C8B-B14F-4D97-AF65-F5344CB8AC3E}">
        <p14:creationId xmlns:p14="http://schemas.microsoft.com/office/powerpoint/2010/main" val="18908226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sz="3200" dirty="0"/>
              <a:t>function </a:t>
            </a:r>
            <a:r>
              <a:rPr lang="en-US" sz="3200" dirty="0" err="1"/>
              <a:t>function_name</a:t>
            </a:r>
            <a:r>
              <a:rPr lang="en-US" sz="3200" dirty="0"/>
              <a:t>([</a:t>
            </a:r>
            <a:r>
              <a:rPr lang="en-US" sz="3200" dirty="0" err="1"/>
              <a:t>formal_parameters</a:t>
            </a:r>
            <a:r>
              <a:rPr lang="en-US" sz="3200" dirty="0"/>
              <a:t>])</a:t>
            </a:r>
          </a:p>
          <a:p>
            <a:r>
              <a:rPr lang="en-US" sz="3200" dirty="0"/>
              <a:t>{ -- body – }</a:t>
            </a:r>
          </a:p>
          <a:p>
            <a:pPr lvl="0"/>
            <a:r>
              <a:rPr lang="en-US" sz="3200" dirty="0" smtClean="0"/>
              <a:t>Return </a:t>
            </a:r>
            <a:r>
              <a:rPr lang="en-US" sz="3200" dirty="0"/>
              <a:t>value is the parameter of return ,If there is no return, or if the end of the function is reached, undefined is returned </a:t>
            </a:r>
            <a:r>
              <a:rPr lang="en-US" sz="3200" dirty="0" smtClean="0"/>
              <a:t>.</a:t>
            </a:r>
          </a:p>
          <a:p>
            <a:pPr lvl="0"/>
            <a:r>
              <a:rPr lang="en-US" sz="3200" dirty="0" smtClean="0"/>
              <a:t>If </a:t>
            </a:r>
            <a:r>
              <a:rPr lang="en-US" sz="3200" dirty="0"/>
              <a:t>return has no parameter, undefined is returned</a:t>
            </a:r>
          </a:p>
          <a:p>
            <a:pPr marL="0" lvl="0" indent="0">
              <a:buNone/>
            </a:pPr>
            <a:r>
              <a:rPr lang="en-US" sz="3200" dirty="0"/>
              <a:t>	</a:t>
            </a:r>
            <a:br>
              <a:rPr lang="en-US" sz="3200" dirty="0"/>
            </a:br>
            <a:endParaRPr lang="en-US" sz="3200" dirty="0"/>
          </a:p>
        </p:txBody>
      </p:sp>
    </p:spTree>
    <p:extLst>
      <p:ext uri="{BB962C8B-B14F-4D97-AF65-F5344CB8AC3E}">
        <p14:creationId xmlns:p14="http://schemas.microsoft.com/office/powerpoint/2010/main" val="329017111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Function call -Functions are invoked by writing the name of the function, followed by a left parenthesis, followed by a comma-separated list of zero or more arguments, followed by a right parenthesis</a:t>
            </a:r>
          </a:p>
          <a:p>
            <a:pPr lvl="0"/>
            <a:r>
              <a:rPr lang="en-US" dirty="0"/>
              <a:t>If fun is the name of a function, </a:t>
            </a:r>
            <a:endParaRPr lang="en-US" dirty="0" smtClean="0"/>
          </a:p>
          <a:p>
            <a:pPr lvl="0"/>
            <a:r>
              <a:rPr lang="en-US" dirty="0" err="1" smtClean="0"/>
              <a:t>var</a:t>
            </a:r>
            <a:r>
              <a:rPr lang="en-US" dirty="0" smtClean="0"/>
              <a:t> </a:t>
            </a:r>
            <a:r>
              <a:rPr lang="en-US" dirty="0"/>
              <a:t>a=fun();</a:t>
            </a:r>
          </a:p>
          <a:p>
            <a:r>
              <a:rPr lang="en-US" dirty="0"/>
              <a:t>or</a:t>
            </a:r>
          </a:p>
          <a:p>
            <a:r>
              <a:rPr lang="en-US" dirty="0"/>
              <a:t>fun();	/* A call to fun */</a:t>
            </a:r>
          </a:p>
          <a:p>
            <a:endParaRPr lang="en-US" dirty="0"/>
          </a:p>
        </p:txBody>
      </p:sp>
    </p:spTree>
    <p:extLst>
      <p:ext uri="{BB962C8B-B14F-4D97-AF65-F5344CB8AC3E}">
        <p14:creationId xmlns:p14="http://schemas.microsoft.com/office/powerpoint/2010/main" val="165193706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image157.jpeg"/>
          <p:cNvPicPr>
            <a:picLocks noGrp="1"/>
          </p:cNvPicPr>
          <p:nvPr>
            <p:ph idx="1"/>
          </p:nvPr>
        </p:nvPicPr>
        <p:blipFill>
          <a:blip r:embed="rId2" cstate="print"/>
          <a:stretch>
            <a:fillRect/>
          </a:stretch>
        </p:blipFill>
        <p:spPr>
          <a:xfrm>
            <a:off x="1018904" y="1825625"/>
            <a:ext cx="9889290" cy="4351338"/>
          </a:xfrm>
          <a:prstGeom prst="rect">
            <a:avLst/>
          </a:prstGeom>
        </p:spPr>
      </p:pic>
    </p:spTree>
    <p:extLst>
      <p:ext uri="{BB962C8B-B14F-4D97-AF65-F5344CB8AC3E}">
        <p14:creationId xmlns:p14="http://schemas.microsoft.com/office/powerpoint/2010/main" val="121922167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0" algn="just"/>
            <a:r>
              <a:rPr lang="en-US" dirty="0"/>
              <a:t>The parameter values that appear in a call to a function are called </a:t>
            </a:r>
            <a:r>
              <a:rPr lang="en-US" b="1" dirty="0"/>
              <a:t>actual parameters.</a:t>
            </a:r>
          </a:p>
          <a:p>
            <a:pPr lvl="0" algn="just"/>
            <a:r>
              <a:rPr lang="en-US" dirty="0"/>
              <a:t>The parameter names that appear in the header of a function definition, which correspond to the actual parameters in calls to the function, are called </a:t>
            </a:r>
            <a:r>
              <a:rPr lang="en-US" b="1" dirty="0"/>
              <a:t>formal parameters.</a:t>
            </a:r>
          </a:p>
          <a:p>
            <a:pPr lvl="0" algn="just"/>
            <a:r>
              <a:rPr lang="en-US" dirty="0"/>
              <a:t>JavaScript uses the </a:t>
            </a:r>
            <a:r>
              <a:rPr lang="en-US" b="1" dirty="0"/>
              <a:t>pass-by-value</a:t>
            </a:r>
            <a:r>
              <a:rPr lang="en-US" dirty="0"/>
              <a:t> parameter-passing method.</a:t>
            </a:r>
          </a:p>
          <a:p>
            <a:pPr lvl="0" algn="just"/>
            <a:r>
              <a:rPr lang="en-US" dirty="0" smtClean="0"/>
              <a:t>When </a:t>
            </a:r>
            <a:r>
              <a:rPr lang="en-US" dirty="0"/>
              <a:t>a function is called, the values of the actual parameters specified in the call are copied into their corresponding formal parameters, which behave exactly like local variables.</a:t>
            </a:r>
          </a:p>
          <a:p>
            <a:endParaRPr lang="en-US" dirty="0"/>
          </a:p>
        </p:txBody>
      </p:sp>
    </p:spTree>
    <p:extLst>
      <p:ext uri="{BB962C8B-B14F-4D97-AF65-F5344CB8AC3E}">
        <p14:creationId xmlns:p14="http://schemas.microsoft.com/office/powerpoint/2010/main" val="222334814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199" y="1825624"/>
            <a:ext cx="15894441" cy="5274359"/>
          </a:xfrm>
        </p:spPr>
        <p:txBody>
          <a:bodyPr/>
          <a:lstStyle/>
          <a:p>
            <a:endParaRPr lang="en-US" dirty="0"/>
          </a:p>
        </p:txBody>
      </p:sp>
      <p:sp>
        <p:nvSpPr>
          <p:cNvPr id="4" name="Rectangle 4"/>
          <p:cNvSpPr>
            <a:spLocks noChangeArrowheads="1"/>
          </p:cNvSpPr>
          <p:nvPr/>
        </p:nvSpPr>
        <p:spPr bwMode="auto">
          <a:xfrm>
            <a:off x="152400" y="85165"/>
            <a:ext cx="184283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152400" y="264924"/>
            <a:ext cx="12427131" cy="6234954"/>
            <a:chOff x="0" y="0"/>
            <a:chExt cx="12948" cy="7812"/>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4" y="2815"/>
              <a:ext cx="6749" cy="259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948" cy="78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961462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77862" y="2361201"/>
            <a:ext cx="18981148" cy="8045715"/>
          </a:xfrm>
        </p:spPr>
        <p:txBody>
          <a:bodyPr/>
          <a:lstStyle/>
          <a:p>
            <a:endParaRPr lang="en-US" dirty="0"/>
          </a:p>
        </p:txBody>
      </p:sp>
      <p:grpSp>
        <p:nvGrpSpPr>
          <p:cNvPr id="4" name="Group 2"/>
          <p:cNvGrpSpPr>
            <a:grpSpLocks/>
          </p:cNvGrpSpPr>
          <p:nvPr/>
        </p:nvGrpSpPr>
        <p:grpSpPr bwMode="auto">
          <a:xfrm>
            <a:off x="3133165" y="2914509"/>
            <a:ext cx="6570617" cy="3469549"/>
            <a:chOff x="13476" y="2350"/>
            <a:chExt cx="5732" cy="2955"/>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0" y="2364"/>
              <a:ext cx="5710" cy="265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p:cNvSpPr>
              <a:spLocks/>
            </p:cNvSpPr>
            <p:nvPr/>
          </p:nvSpPr>
          <p:spPr bwMode="auto">
            <a:xfrm>
              <a:off x="13483" y="2356"/>
              <a:ext cx="5717" cy="2940"/>
            </a:xfrm>
            <a:custGeom>
              <a:avLst/>
              <a:gdLst>
                <a:gd name="T0" fmla="+- 0 13483 13483"/>
                <a:gd name="T1" fmla="*/ T0 w 5717"/>
                <a:gd name="T2" fmla="+- 0 5297 2357"/>
                <a:gd name="T3" fmla="*/ 5297 h 2940"/>
                <a:gd name="T4" fmla="+- 0 19200 13483"/>
                <a:gd name="T5" fmla="*/ T4 w 5717"/>
                <a:gd name="T6" fmla="+- 0 5297 2357"/>
                <a:gd name="T7" fmla="*/ 5297 h 2940"/>
                <a:gd name="T8" fmla="+- 0 19200 13483"/>
                <a:gd name="T9" fmla="*/ T8 w 5717"/>
                <a:gd name="T10" fmla="+- 0 2357 2357"/>
                <a:gd name="T11" fmla="*/ 2357 h 2940"/>
                <a:gd name="T12" fmla="+- 0 13483 13483"/>
                <a:gd name="T13" fmla="*/ T12 w 5717"/>
                <a:gd name="T14" fmla="+- 0 2357 2357"/>
                <a:gd name="T15" fmla="*/ 2357 h 2940"/>
                <a:gd name="T16" fmla="+- 0 13483 13483"/>
                <a:gd name="T17" fmla="*/ T16 w 5717"/>
                <a:gd name="T18" fmla="+- 0 5297 2357"/>
                <a:gd name="T19" fmla="*/ 5297 h 2940"/>
              </a:gdLst>
              <a:ahLst/>
              <a:cxnLst>
                <a:cxn ang="0">
                  <a:pos x="T1" y="T3"/>
                </a:cxn>
                <a:cxn ang="0">
                  <a:pos x="T5" y="T7"/>
                </a:cxn>
                <a:cxn ang="0">
                  <a:pos x="T9" y="T11"/>
                </a:cxn>
                <a:cxn ang="0">
                  <a:pos x="T13" y="T15"/>
                </a:cxn>
                <a:cxn ang="0">
                  <a:pos x="T17" y="T19"/>
                </a:cxn>
              </a:cxnLst>
              <a:rect l="0" t="0" r="r" b="b"/>
              <a:pathLst>
                <a:path w="5717" h="2940">
                  <a:moveTo>
                    <a:pt x="0" y="2940"/>
                  </a:moveTo>
                  <a:lnTo>
                    <a:pt x="5717" y="2940"/>
                  </a:lnTo>
                  <a:moveTo>
                    <a:pt x="5717" y="0"/>
                  </a:moveTo>
                  <a:lnTo>
                    <a:pt x="0" y="0"/>
                  </a:lnTo>
                  <a:lnTo>
                    <a:pt x="0" y="2940"/>
                  </a:lnTo>
                </a:path>
              </a:pathLst>
            </a:custGeom>
            <a:noFill/>
            <a:ln w="9144">
              <a:solidFill>
                <a:srgbClr val="FFD2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7022770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74687" y="1844267"/>
            <a:ext cx="10515600" cy="4351338"/>
          </a:xfrm>
        </p:spPr>
        <p:txBody>
          <a:bodyPr/>
          <a:lstStyle/>
          <a:p>
            <a:endParaRPr lang="en-US" dirty="0"/>
          </a:p>
        </p:txBody>
      </p:sp>
      <p:grpSp>
        <p:nvGrpSpPr>
          <p:cNvPr id="4" name="Group 2"/>
          <p:cNvGrpSpPr>
            <a:grpSpLocks/>
          </p:cNvGrpSpPr>
          <p:nvPr/>
        </p:nvGrpSpPr>
        <p:grpSpPr bwMode="auto">
          <a:xfrm>
            <a:off x="1423851" y="2364378"/>
            <a:ext cx="8294915" cy="2383018"/>
            <a:chOff x="13438" y="6065"/>
            <a:chExt cx="5770" cy="2626"/>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2" y="6079"/>
              <a:ext cx="5748" cy="259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p:cNvSpPr>
              <a:spLocks/>
            </p:cNvSpPr>
            <p:nvPr/>
          </p:nvSpPr>
          <p:spPr bwMode="auto">
            <a:xfrm>
              <a:off x="13444" y="6072"/>
              <a:ext cx="5756" cy="2612"/>
            </a:xfrm>
            <a:custGeom>
              <a:avLst/>
              <a:gdLst>
                <a:gd name="T0" fmla="+- 0 13445 13445"/>
                <a:gd name="T1" fmla="*/ T0 w 5756"/>
                <a:gd name="T2" fmla="+- 0 8683 6072"/>
                <a:gd name="T3" fmla="*/ 8683 h 2612"/>
                <a:gd name="T4" fmla="+- 0 19200 13445"/>
                <a:gd name="T5" fmla="*/ T4 w 5756"/>
                <a:gd name="T6" fmla="+- 0 8683 6072"/>
                <a:gd name="T7" fmla="*/ 8683 h 2612"/>
                <a:gd name="T8" fmla="+- 0 19200 13445"/>
                <a:gd name="T9" fmla="*/ T8 w 5756"/>
                <a:gd name="T10" fmla="+- 0 6072 6072"/>
                <a:gd name="T11" fmla="*/ 6072 h 2612"/>
                <a:gd name="T12" fmla="+- 0 13445 13445"/>
                <a:gd name="T13" fmla="*/ T12 w 5756"/>
                <a:gd name="T14" fmla="+- 0 6072 6072"/>
                <a:gd name="T15" fmla="*/ 6072 h 2612"/>
                <a:gd name="T16" fmla="+- 0 13445 13445"/>
                <a:gd name="T17" fmla="*/ T16 w 5756"/>
                <a:gd name="T18" fmla="+- 0 8683 6072"/>
                <a:gd name="T19" fmla="*/ 8683 h 2612"/>
              </a:gdLst>
              <a:ahLst/>
              <a:cxnLst>
                <a:cxn ang="0">
                  <a:pos x="T1" y="T3"/>
                </a:cxn>
                <a:cxn ang="0">
                  <a:pos x="T5" y="T7"/>
                </a:cxn>
                <a:cxn ang="0">
                  <a:pos x="T9" y="T11"/>
                </a:cxn>
                <a:cxn ang="0">
                  <a:pos x="T13" y="T15"/>
                </a:cxn>
                <a:cxn ang="0">
                  <a:pos x="T17" y="T19"/>
                </a:cxn>
              </a:cxnLst>
              <a:rect l="0" t="0" r="r" b="b"/>
              <a:pathLst>
                <a:path w="5756" h="2612">
                  <a:moveTo>
                    <a:pt x="0" y="2611"/>
                  </a:moveTo>
                  <a:lnTo>
                    <a:pt x="5755" y="2611"/>
                  </a:lnTo>
                  <a:moveTo>
                    <a:pt x="5755" y="0"/>
                  </a:moveTo>
                  <a:lnTo>
                    <a:pt x="0" y="0"/>
                  </a:lnTo>
                  <a:lnTo>
                    <a:pt x="0" y="2611"/>
                  </a:lnTo>
                </a:path>
              </a:pathLst>
            </a:custGeom>
            <a:noFill/>
            <a:ln w="9144">
              <a:solidFill>
                <a:srgbClr val="FFD2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3303244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676400" y="3301728"/>
            <a:ext cx="10515600" cy="4351338"/>
          </a:xfrm>
        </p:spPr>
        <p:txBody>
          <a:bodyPr/>
          <a:lstStyle/>
          <a:p>
            <a:endParaRPr lang="en-US" dirty="0"/>
          </a:p>
        </p:txBody>
      </p:sp>
      <p:sp>
        <p:nvSpPr>
          <p:cNvPr id="4" name="Rectangle 4"/>
          <p:cNvSpPr>
            <a:spLocks noChangeArrowheads="1"/>
          </p:cNvSpPr>
          <p:nvPr/>
        </p:nvSpPr>
        <p:spPr bwMode="auto">
          <a:xfrm>
            <a:off x="838200" y="14761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851263" y="461667"/>
            <a:ext cx="10972800" cy="6109290"/>
            <a:chOff x="0" y="0"/>
            <a:chExt cx="17280" cy="8057"/>
          </a:xfrm>
        </p:grpSpPr>
        <p:sp>
          <p:nvSpPr>
            <p:cNvPr id="6" name="Line 3"/>
            <p:cNvSpPr>
              <a:spLocks noChangeShapeType="1"/>
            </p:cNvSpPr>
            <p:nvPr/>
          </p:nvSpPr>
          <p:spPr bwMode="auto">
            <a:xfrm>
              <a:off x="0" y="8054"/>
              <a:ext cx="17280" cy="0"/>
            </a:xfrm>
            <a:prstGeom prst="line">
              <a:avLst/>
            </a:prstGeom>
            <a:noFill/>
            <a:ln w="3048">
              <a:solidFill>
                <a:srgbClr val="7F7F7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785" cy="80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92686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62.jpeg"/>
          <p:cNvPicPr>
            <a:picLocks noGrp="1"/>
          </p:cNvPicPr>
          <p:nvPr>
            <p:ph idx="1"/>
          </p:nvPr>
        </p:nvPicPr>
        <p:blipFill>
          <a:blip r:embed="rId2" cstate="print"/>
          <a:stretch>
            <a:fillRect/>
          </a:stretch>
        </p:blipFill>
        <p:spPr>
          <a:xfrm>
            <a:off x="1123405" y="2286000"/>
            <a:ext cx="10045337" cy="2896394"/>
          </a:xfrm>
          <a:prstGeom prst="rect">
            <a:avLst/>
          </a:prstGeom>
        </p:spPr>
      </p:pic>
    </p:spTree>
    <p:extLst>
      <p:ext uri="{BB962C8B-B14F-4D97-AF65-F5344CB8AC3E}">
        <p14:creationId xmlns:p14="http://schemas.microsoft.com/office/powerpoint/2010/main" val="348232698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Scripts can also be placed in external files:</a:t>
            </a:r>
          </a:p>
          <a:p>
            <a:pPr lvl="0"/>
            <a:r>
              <a:rPr lang="en-US" dirty="0"/>
              <a:t>External file:// myScript.js function test()</a:t>
            </a:r>
          </a:p>
          <a:p>
            <a:r>
              <a:rPr lang="en-US" dirty="0"/>
              <a:t>{</a:t>
            </a:r>
          </a:p>
          <a:p>
            <a:r>
              <a:rPr lang="en-US" dirty="0" err="1"/>
              <a:t>document.getElementById</a:t>
            </a:r>
            <a:r>
              <a:rPr lang="en-US" dirty="0"/>
              <a:t>("demo").</a:t>
            </a:r>
            <a:r>
              <a:rPr lang="en-US" dirty="0" err="1"/>
              <a:t>innerHTML</a:t>
            </a:r>
            <a:r>
              <a:rPr lang="en-US" dirty="0"/>
              <a:t> = “welcome to </a:t>
            </a:r>
            <a:r>
              <a:rPr lang="en-US" dirty="0" err="1"/>
              <a:t>Javascript</a:t>
            </a:r>
            <a:r>
              <a:rPr lang="en-US" dirty="0"/>
              <a:t>.";</a:t>
            </a:r>
          </a:p>
          <a:p>
            <a:r>
              <a:rPr lang="en-US" dirty="0"/>
              <a:t>}</a:t>
            </a:r>
          </a:p>
          <a:p>
            <a:pPr lvl="0"/>
            <a:r>
              <a:rPr lang="en-US" dirty="0"/>
              <a:t>	</a:t>
            </a:r>
          </a:p>
        </p:txBody>
      </p:sp>
    </p:spTree>
    <p:extLst>
      <p:ext uri="{BB962C8B-B14F-4D97-AF65-F5344CB8AC3E}">
        <p14:creationId xmlns:p14="http://schemas.microsoft.com/office/powerpoint/2010/main" val="806161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77.jpeg"/>
          <p:cNvPicPr>
            <a:picLocks noGrp="1"/>
          </p:cNvPicPr>
          <p:nvPr>
            <p:ph idx="1"/>
          </p:nvPr>
        </p:nvPicPr>
        <p:blipFill>
          <a:blip r:embed="rId2" cstate="print"/>
          <a:stretch>
            <a:fillRect/>
          </a:stretch>
        </p:blipFill>
        <p:spPr>
          <a:xfrm>
            <a:off x="1800225" y="2194559"/>
            <a:ext cx="8591550" cy="3435531"/>
          </a:xfrm>
          <a:prstGeom prst="rect">
            <a:avLst/>
          </a:prstGeom>
        </p:spPr>
      </p:pic>
    </p:spTree>
    <p:extLst>
      <p:ext uri="{BB962C8B-B14F-4D97-AF65-F5344CB8AC3E}">
        <p14:creationId xmlns:p14="http://schemas.microsoft.com/office/powerpoint/2010/main" val="28728218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External scripts are practical when the same code is used in many different web pages.</a:t>
            </a:r>
          </a:p>
          <a:p>
            <a:pPr lvl="0"/>
            <a:r>
              <a:rPr lang="en-US" dirty="0"/>
              <a:t>JavaScript files have the file extension .</a:t>
            </a:r>
            <a:r>
              <a:rPr lang="en-US" dirty="0" err="1"/>
              <a:t>js</a:t>
            </a:r>
            <a:r>
              <a:rPr lang="en-US" dirty="0"/>
              <a:t>.</a:t>
            </a:r>
          </a:p>
          <a:p>
            <a:pPr lvl="0"/>
            <a:r>
              <a:rPr lang="en-US" dirty="0" smtClean="0"/>
              <a:t>To </a:t>
            </a:r>
            <a:r>
              <a:rPr lang="en-US" dirty="0"/>
              <a:t>use an external script, put the name of the script file in the </a:t>
            </a:r>
            <a:r>
              <a:rPr lang="en-US" dirty="0" err="1"/>
              <a:t>src</a:t>
            </a:r>
            <a:r>
              <a:rPr lang="en-US" dirty="0"/>
              <a:t> (source) attribute of a &lt;script&gt; tag and embed in the html doc:</a:t>
            </a:r>
          </a:p>
          <a:p>
            <a:r>
              <a:rPr lang="en-US" dirty="0"/>
              <a:t>&lt;script </a:t>
            </a:r>
            <a:r>
              <a:rPr lang="en-US" dirty="0" err="1"/>
              <a:t>src</a:t>
            </a:r>
            <a:r>
              <a:rPr lang="en-US" dirty="0"/>
              <a:t>="myScript.js"&gt;&lt;/script&gt;</a:t>
            </a:r>
          </a:p>
        </p:txBody>
      </p:sp>
    </p:spTree>
    <p:extLst>
      <p:ext uri="{BB962C8B-B14F-4D97-AF65-F5344CB8AC3E}">
        <p14:creationId xmlns:p14="http://schemas.microsoft.com/office/powerpoint/2010/main" val="421959805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Example-Maximum of three numbers using user defined function</a:t>
            </a:r>
            <a:r>
              <a:rPr lang="en-US" dirty="0"/>
              <a:t/>
            </a:r>
            <a:br>
              <a:rPr lang="en-US" dirty="0"/>
            </a:br>
            <a:endParaRPr lang="en-US" dirty="0"/>
          </a:p>
        </p:txBody>
      </p:sp>
      <p:pic>
        <p:nvPicPr>
          <p:cNvPr id="4" name="image165.jpeg"/>
          <p:cNvPicPr>
            <a:picLocks noGrp="1"/>
          </p:cNvPicPr>
          <p:nvPr>
            <p:ph idx="1"/>
          </p:nvPr>
        </p:nvPicPr>
        <p:blipFill>
          <a:blip r:embed="rId2" cstate="print"/>
          <a:stretch>
            <a:fillRect/>
          </a:stretch>
        </p:blipFill>
        <p:spPr>
          <a:xfrm>
            <a:off x="679270" y="1384663"/>
            <a:ext cx="10411096" cy="4754993"/>
          </a:xfrm>
          <a:prstGeom prst="rect">
            <a:avLst/>
          </a:prstGeom>
        </p:spPr>
      </p:pic>
    </p:spTree>
    <p:extLst>
      <p:ext uri="{BB962C8B-B14F-4D97-AF65-F5344CB8AC3E}">
        <p14:creationId xmlns:p14="http://schemas.microsoft.com/office/powerpoint/2010/main" val="297977633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34143" y="1551305"/>
            <a:ext cx="10515600" cy="4351338"/>
          </a:xfrm>
        </p:spPr>
        <p:txBody>
          <a:bodyPr/>
          <a:lstStyle/>
          <a:p>
            <a:endParaRPr lang="en-US" dirty="0"/>
          </a:p>
        </p:txBody>
      </p:sp>
      <p:sp>
        <p:nvSpPr>
          <p:cNvPr id="4" name="Rectangle 4"/>
          <p:cNvSpPr>
            <a:spLocks noChangeArrowheads="1"/>
          </p:cNvSpPr>
          <p:nvPr/>
        </p:nvSpPr>
        <p:spPr bwMode="auto">
          <a:xfrm>
            <a:off x="348343" y="-1219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1528354" y="1984137"/>
            <a:ext cx="8795657" cy="3485673"/>
            <a:chOff x="0" y="0"/>
            <a:chExt cx="6956" cy="4565"/>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 y="14"/>
              <a:ext cx="6921" cy="399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7" y="7"/>
              <a:ext cx="6941" cy="4551"/>
            </a:xfrm>
            <a:prstGeom prst="rect">
              <a:avLst/>
            </a:prstGeom>
            <a:noFill/>
            <a:ln w="9144">
              <a:solidFill>
                <a:srgbClr val="FFD2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9617726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68738" y="2184400"/>
            <a:ext cx="10515600" cy="4351338"/>
          </a:xfrm>
        </p:spPr>
        <p:txBody>
          <a:bodyPr/>
          <a:lstStyle/>
          <a:p>
            <a:endParaRPr lang="en-US" dirty="0"/>
          </a:p>
        </p:txBody>
      </p:sp>
      <p:grpSp>
        <p:nvGrpSpPr>
          <p:cNvPr id="4" name="Group 2"/>
          <p:cNvGrpSpPr>
            <a:grpSpLocks/>
          </p:cNvGrpSpPr>
          <p:nvPr/>
        </p:nvGrpSpPr>
        <p:grpSpPr bwMode="auto">
          <a:xfrm>
            <a:off x="838200" y="365125"/>
            <a:ext cx="12166601" cy="6540500"/>
            <a:chOff x="19" y="499"/>
            <a:chExt cx="19162" cy="10301"/>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 y="528"/>
              <a:ext cx="12826" cy="1027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5" y="499"/>
              <a:ext cx="8146" cy="33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2941978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Recursion</a:t>
            </a:r>
            <a:endParaRPr lang="en-US" dirty="0"/>
          </a:p>
        </p:txBody>
      </p:sp>
      <p:sp>
        <p:nvSpPr>
          <p:cNvPr id="3" name="Content Placeholder 2"/>
          <p:cNvSpPr>
            <a:spLocks noGrp="1"/>
          </p:cNvSpPr>
          <p:nvPr>
            <p:ph idx="1"/>
          </p:nvPr>
        </p:nvSpPr>
        <p:spPr/>
        <p:txBody>
          <a:bodyPr>
            <a:normAutofit/>
          </a:bodyPr>
          <a:lstStyle/>
          <a:p>
            <a:pPr lvl="1"/>
            <a:r>
              <a:rPr lang="en-US" sz="3600" dirty="0"/>
              <a:t>A recursive function is a function that calls itself, either directly, or indirectly through another function.</a:t>
            </a:r>
          </a:p>
          <a:p>
            <a:pPr lvl="1"/>
            <a:r>
              <a:rPr lang="en-US" sz="3600" dirty="0"/>
              <a:t>The recursion step executes while the original call to the function is still open (i.e., it has not finished executing).</a:t>
            </a:r>
          </a:p>
          <a:p>
            <a:pPr lvl="1"/>
            <a:r>
              <a:rPr lang="en-US" sz="3600" dirty="0"/>
              <a:t>	</a:t>
            </a:r>
          </a:p>
        </p:txBody>
      </p:sp>
    </p:spTree>
    <p:extLst>
      <p:ext uri="{BB962C8B-B14F-4D97-AF65-F5344CB8AC3E}">
        <p14:creationId xmlns:p14="http://schemas.microsoft.com/office/powerpoint/2010/main" val="92276517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1"/>
            <a:r>
              <a:rPr lang="en-US" sz="3200" dirty="0"/>
              <a:t>The recursion step can result in many more recursive calls as the function divides each new </a:t>
            </a:r>
            <a:r>
              <a:rPr lang="en-US" sz="3200" dirty="0" err="1"/>
              <a:t>subproblem</a:t>
            </a:r>
            <a:r>
              <a:rPr lang="en-US" sz="3200" dirty="0"/>
              <a:t> into two conceptual pieces.</a:t>
            </a:r>
          </a:p>
          <a:p>
            <a:pPr lvl="1"/>
            <a:r>
              <a:rPr lang="en-US" sz="3200" dirty="0" smtClean="0"/>
              <a:t>For </a:t>
            </a:r>
            <a:r>
              <a:rPr lang="en-US" sz="3200" dirty="0"/>
              <a:t>the recursion eventually to terminate, each time the function calls itself with a simpler version of the original problem, the sequence of smaller and smaller problems must converge on the base case.</a:t>
            </a:r>
          </a:p>
        </p:txBody>
      </p:sp>
    </p:spTree>
    <p:extLst>
      <p:ext uri="{BB962C8B-B14F-4D97-AF65-F5344CB8AC3E}">
        <p14:creationId xmlns:p14="http://schemas.microsoft.com/office/powerpoint/2010/main" val="1047018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73.jpeg"/>
          <p:cNvPicPr>
            <a:picLocks noGrp="1"/>
          </p:cNvPicPr>
          <p:nvPr>
            <p:ph idx="1"/>
          </p:nvPr>
        </p:nvPicPr>
        <p:blipFill>
          <a:blip r:embed="rId2" cstate="print"/>
          <a:stretch>
            <a:fillRect/>
          </a:stretch>
        </p:blipFill>
        <p:spPr>
          <a:xfrm>
            <a:off x="718456" y="1690688"/>
            <a:ext cx="10528663" cy="5010558"/>
          </a:xfrm>
          <a:prstGeom prst="rect">
            <a:avLst/>
          </a:prstGeom>
        </p:spPr>
      </p:pic>
    </p:spTree>
    <p:extLst>
      <p:ext uri="{BB962C8B-B14F-4D97-AF65-F5344CB8AC3E}">
        <p14:creationId xmlns:p14="http://schemas.microsoft.com/office/powerpoint/2010/main" val="4273795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241766" y="2703421"/>
            <a:ext cx="10515600" cy="4380165"/>
          </a:xfrm>
        </p:spPr>
        <p:txBody>
          <a:bodyPr/>
          <a:lstStyle/>
          <a:p>
            <a:endParaRPr lang="en-US" dirty="0"/>
          </a:p>
        </p:txBody>
      </p:sp>
      <p:grpSp>
        <p:nvGrpSpPr>
          <p:cNvPr id="4" name="Group 2"/>
          <p:cNvGrpSpPr>
            <a:grpSpLocks/>
          </p:cNvGrpSpPr>
          <p:nvPr/>
        </p:nvGrpSpPr>
        <p:grpSpPr bwMode="auto">
          <a:xfrm>
            <a:off x="480377" y="365125"/>
            <a:ext cx="11574463" cy="5016772"/>
            <a:chOff x="756" y="220"/>
            <a:chExt cx="18226" cy="703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 y="220"/>
              <a:ext cx="13784" cy="703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1" y="220"/>
              <a:ext cx="6660" cy="288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4" y="3930"/>
              <a:ext cx="3632" cy="16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14937" y="3923"/>
              <a:ext cx="3646" cy="2026"/>
            </a:xfrm>
            <a:prstGeom prst="rect">
              <a:avLst/>
            </a:prstGeom>
            <a:noFill/>
            <a:ln w="9144">
              <a:solidFill>
                <a:srgbClr val="FFD2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304453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Recursion </a:t>
            </a:r>
            <a:r>
              <a:rPr lang="en-US" b="1" dirty="0" err="1"/>
              <a:t>Vs</a:t>
            </a:r>
            <a:r>
              <a:rPr lang="en-US" b="1" dirty="0"/>
              <a:t> Iteration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1" algn="just"/>
            <a:r>
              <a:rPr lang="en-US" sz="2800" dirty="0"/>
              <a:t>Both iteration and recursion are based on a </a:t>
            </a:r>
            <a:r>
              <a:rPr lang="en-US" sz="2800" b="1" dirty="0"/>
              <a:t>control statement</a:t>
            </a:r>
            <a:r>
              <a:rPr lang="en-US" sz="2800" dirty="0"/>
              <a:t>:</a:t>
            </a:r>
          </a:p>
          <a:p>
            <a:pPr lvl="2" algn="just"/>
            <a:r>
              <a:rPr lang="en-US" sz="2800" dirty="0"/>
              <a:t>Iteration uses a </a:t>
            </a:r>
            <a:r>
              <a:rPr lang="en-US" sz="2800" b="1" dirty="0"/>
              <a:t>repetition statement </a:t>
            </a:r>
            <a:r>
              <a:rPr lang="en-US" sz="2800" dirty="0"/>
              <a:t>(e.g., for, while or do…while);</a:t>
            </a:r>
          </a:p>
          <a:p>
            <a:pPr lvl="2" algn="just"/>
            <a:r>
              <a:rPr lang="en-US" sz="2800" dirty="0"/>
              <a:t>recursion uses a </a:t>
            </a:r>
            <a:r>
              <a:rPr lang="en-US" sz="2800" b="1" dirty="0"/>
              <a:t>selection statement </a:t>
            </a:r>
            <a:r>
              <a:rPr lang="en-US" sz="2800" dirty="0"/>
              <a:t>(e.g., if, if…else or switch).</a:t>
            </a:r>
          </a:p>
          <a:p>
            <a:pPr lvl="1" algn="just"/>
            <a:r>
              <a:rPr lang="en-US" sz="2800" dirty="0"/>
              <a:t>Both iteration and recursion involve </a:t>
            </a:r>
            <a:r>
              <a:rPr lang="en-US" sz="2800" b="1" dirty="0"/>
              <a:t>repetition:</a:t>
            </a:r>
          </a:p>
          <a:p>
            <a:pPr lvl="2" algn="just"/>
            <a:r>
              <a:rPr lang="en-US" sz="2800" b="1" dirty="0"/>
              <a:t>Iteration explicitly uses a repetition statement;</a:t>
            </a:r>
          </a:p>
          <a:p>
            <a:pPr lvl="2" algn="just"/>
            <a:r>
              <a:rPr lang="en-US" sz="2800" b="1" dirty="0"/>
              <a:t>recursion achieves repetition through repeated function calls</a:t>
            </a:r>
            <a:r>
              <a:rPr lang="en-US" sz="2800" b="1" dirty="0" smtClean="0"/>
              <a:t>.</a:t>
            </a:r>
            <a:endParaRPr lang="en-US" sz="2800" b="1" dirty="0"/>
          </a:p>
        </p:txBody>
      </p:sp>
    </p:spTree>
    <p:extLst>
      <p:ext uri="{BB962C8B-B14F-4D97-AF65-F5344CB8AC3E}">
        <p14:creationId xmlns:p14="http://schemas.microsoft.com/office/powerpoint/2010/main" val="393512252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1" algn="just"/>
            <a:r>
              <a:rPr lang="en-US" sz="2800" dirty="0"/>
              <a:t>Iteration and recursion each involve a </a:t>
            </a:r>
            <a:r>
              <a:rPr lang="en-US" sz="2800" b="1" dirty="0"/>
              <a:t>termination test</a:t>
            </a:r>
            <a:r>
              <a:rPr lang="en-US" sz="2800" dirty="0"/>
              <a:t>:</a:t>
            </a:r>
          </a:p>
          <a:p>
            <a:pPr lvl="2" algn="just"/>
            <a:r>
              <a:rPr lang="en-US" sz="2800" b="1" dirty="0"/>
              <a:t>Iteration </a:t>
            </a:r>
            <a:r>
              <a:rPr lang="en-US" sz="2800" dirty="0"/>
              <a:t>terminates when the </a:t>
            </a:r>
            <a:r>
              <a:rPr lang="en-US" sz="2800" b="1" dirty="0"/>
              <a:t>loop-continuation condition fails;</a:t>
            </a:r>
          </a:p>
          <a:p>
            <a:pPr lvl="2" algn="just"/>
            <a:r>
              <a:rPr lang="en-US" sz="2800" b="1" dirty="0"/>
              <a:t>recursion</a:t>
            </a:r>
            <a:r>
              <a:rPr lang="en-US" sz="2800" dirty="0"/>
              <a:t> terminates when a </a:t>
            </a:r>
            <a:r>
              <a:rPr lang="en-US" sz="2800" b="1" dirty="0"/>
              <a:t>base case is recognized</a:t>
            </a:r>
            <a:r>
              <a:rPr lang="en-US" sz="2800" dirty="0"/>
              <a:t>.</a:t>
            </a:r>
          </a:p>
          <a:p>
            <a:pPr lvl="1" algn="just"/>
            <a:r>
              <a:rPr lang="en-US" sz="2800" dirty="0"/>
              <a:t>Both </a:t>
            </a:r>
            <a:r>
              <a:rPr lang="en-US" sz="2800" b="1" dirty="0"/>
              <a:t>iteration and recursion </a:t>
            </a:r>
            <a:r>
              <a:rPr lang="en-US" sz="2800" dirty="0"/>
              <a:t>can occur </a:t>
            </a:r>
            <a:r>
              <a:rPr lang="en-US" sz="2800" b="1" dirty="0"/>
              <a:t>infinitely:</a:t>
            </a:r>
          </a:p>
          <a:p>
            <a:pPr lvl="2" algn="just"/>
            <a:r>
              <a:rPr lang="en-US" sz="2800" dirty="0"/>
              <a:t>An </a:t>
            </a:r>
            <a:r>
              <a:rPr lang="en-US" sz="2800" b="1" dirty="0"/>
              <a:t>infinite loop</a:t>
            </a:r>
            <a:r>
              <a:rPr lang="en-US" sz="2800" dirty="0"/>
              <a:t> occurs with iteration if the loop-continuation test never becomes </a:t>
            </a:r>
            <a:r>
              <a:rPr lang="en-US" sz="2800" dirty="0" smtClean="0"/>
              <a:t>false;</a:t>
            </a:r>
          </a:p>
          <a:p>
            <a:pPr lvl="2" algn="just"/>
            <a:r>
              <a:rPr lang="en-US" sz="2800" dirty="0" smtClean="0"/>
              <a:t>infinite </a:t>
            </a:r>
            <a:r>
              <a:rPr lang="en-US" sz="2800" dirty="0"/>
              <a:t>recursion occurs if the recursion step does not reduce the problem each time via a sequence that converges on the base case or if the base case is incorrect</a:t>
            </a:r>
          </a:p>
        </p:txBody>
      </p:sp>
    </p:spTree>
    <p:extLst>
      <p:ext uri="{BB962C8B-B14F-4D97-AF65-F5344CB8AC3E}">
        <p14:creationId xmlns:p14="http://schemas.microsoft.com/office/powerpoint/2010/main" val="9892644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JavaScript “hello” example in an HTML document</a:t>
            </a:r>
            <a:r>
              <a:rPr lang="en-US" dirty="0"/>
              <a:t/>
            </a:r>
            <a:br>
              <a:rPr lang="en-US" dirty="0"/>
            </a:br>
            <a:endParaRPr lang="en-US" dirty="0"/>
          </a:p>
        </p:txBody>
      </p:sp>
      <p:pic>
        <p:nvPicPr>
          <p:cNvPr id="4" name="image78.jpeg"/>
          <p:cNvPicPr>
            <a:picLocks noGrp="1"/>
          </p:cNvPicPr>
          <p:nvPr>
            <p:ph idx="1"/>
          </p:nvPr>
        </p:nvPicPr>
        <p:blipFill>
          <a:blip r:embed="rId2" cstate="print"/>
          <a:stretch>
            <a:fillRect/>
          </a:stretch>
        </p:blipFill>
        <p:spPr>
          <a:xfrm>
            <a:off x="838200" y="1149531"/>
            <a:ext cx="10670177" cy="5434149"/>
          </a:xfrm>
          <a:prstGeom prst="rect">
            <a:avLst/>
          </a:prstGeom>
        </p:spPr>
      </p:pic>
    </p:spTree>
    <p:extLst>
      <p:ext uri="{BB962C8B-B14F-4D97-AF65-F5344CB8AC3E}">
        <p14:creationId xmlns:p14="http://schemas.microsoft.com/office/powerpoint/2010/main" val="32032163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ARRAYS</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pPr lvl="0"/>
            <a:r>
              <a:rPr lang="en-US" dirty="0"/>
              <a:t>Arrays are data structures consisting of related data items.</a:t>
            </a:r>
          </a:p>
          <a:p>
            <a:pPr lvl="0"/>
            <a:r>
              <a:rPr lang="en-US" dirty="0"/>
              <a:t>JavaScript arrays are “dynamic” entities in that they can change size after </a:t>
            </a:r>
            <a:r>
              <a:rPr lang="en-US" dirty="0" err="1" smtClean="0"/>
              <a:t>they’recreated</a:t>
            </a:r>
            <a:r>
              <a:rPr lang="en-US" dirty="0"/>
              <a:t>.</a:t>
            </a:r>
          </a:p>
          <a:p>
            <a:pPr lvl="0"/>
            <a:r>
              <a:rPr lang="en-US" b="1" dirty="0"/>
              <a:t>An array </a:t>
            </a:r>
            <a:r>
              <a:rPr lang="en-US" dirty="0"/>
              <a:t>is a group of memory locations that all have the same name and normally are of the </a:t>
            </a:r>
            <a:r>
              <a:rPr lang="en-US" b="1" dirty="0"/>
              <a:t>same type </a:t>
            </a:r>
            <a:r>
              <a:rPr lang="en-US" dirty="0"/>
              <a:t>(although this attribute is not required in JavaScript).</a:t>
            </a:r>
          </a:p>
          <a:p>
            <a:pPr lvl="0"/>
            <a:r>
              <a:rPr lang="en-US" dirty="0"/>
              <a:t>To refer to a particular location or element in the array, we specify the name of the array and the position number of the particular element in the array</a:t>
            </a:r>
          </a:p>
          <a:p>
            <a:pPr lvl="0"/>
            <a:r>
              <a:rPr lang="en-US" dirty="0"/>
              <a:t>The first element in every array is the </a:t>
            </a:r>
            <a:r>
              <a:rPr lang="en-US" b="1" dirty="0" err="1"/>
              <a:t>zeroth</a:t>
            </a:r>
            <a:r>
              <a:rPr lang="en-US" b="1" dirty="0"/>
              <a:t> element.</a:t>
            </a:r>
          </a:p>
        </p:txBody>
      </p:sp>
    </p:spTree>
    <p:extLst>
      <p:ext uri="{BB962C8B-B14F-4D97-AF65-F5344CB8AC3E}">
        <p14:creationId xmlns:p14="http://schemas.microsoft.com/office/powerpoint/2010/main" val="160529608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Thus, the first element of array c is referred to as c[0], the second element as c[1].</a:t>
            </a:r>
          </a:p>
          <a:p>
            <a:pPr lvl="0"/>
            <a:r>
              <a:rPr lang="en-US" dirty="0"/>
              <a:t>The position number in square brackets is called an index and must be an integer or an integer expression.</a:t>
            </a:r>
          </a:p>
          <a:p>
            <a:endParaRPr lang="en-US" dirty="0"/>
          </a:p>
        </p:txBody>
      </p:sp>
    </p:spTree>
    <p:extLst>
      <p:ext uri="{BB962C8B-B14F-4D97-AF65-F5344CB8AC3E}">
        <p14:creationId xmlns:p14="http://schemas.microsoft.com/office/powerpoint/2010/main" val="240895632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lvl="0"/>
            <a:r>
              <a:rPr lang="en-US" dirty="0"/>
              <a:t>JavaScript arrays are used to store multiple values in a single variable.</a:t>
            </a:r>
          </a:p>
          <a:p>
            <a:pPr lvl="0"/>
            <a:r>
              <a:rPr lang="en-US" dirty="0"/>
              <a:t>Example</a:t>
            </a:r>
          </a:p>
          <a:p>
            <a:r>
              <a:rPr lang="en-US" dirty="0" err="1"/>
              <a:t>var</a:t>
            </a:r>
            <a:r>
              <a:rPr lang="en-US" dirty="0"/>
              <a:t> cars = [“</a:t>
            </a:r>
            <a:r>
              <a:rPr lang="en-US" dirty="0" err="1"/>
              <a:t>Maruthi</a:t>
            </a:r>
            <a:r>
              <a:rPr lang="en-US" dirty="0"/>
              <a:t>",“</a:t>
            </a:r>
            <a:r>
              <a:rPr lang="en-US" dirty="0" err="1"/>
              <a:t>Toyoto</a:t>
            </a:r>
            <a:r>
              <a:rPr lang="en-US" dirty="0"/>
              <a:t>","BMW"];</a:t>
            </a:r>
          </a:p>
          <a:p>
            <a:pPr lvl="0"/>
            <a:r>
              <a:rPr lang="en-US" dirty="0"/>
              <a:t>An array can hold many values under a single name,</a:t>
            </a:r>
          </a:p>
          <a:p>
            <a:pPr lvl="0"/>
            <a:r>
              <a:rPr lang="en-US" dirty="0"/>
              <a:t>Access the values of array by referring to an index number.</a:t>
            </a:r>
          </a:p>
          <a:p>
            <a:pPr lvl="0"/>
            <a:r>
              <a:rPr lang="en-US" dirty="0"/>
              <a:t>Creating an Array Using an array literal we can create a JavaScript Array</a:t>
            </a:r>
            <a:r>
              <a:rPr lang="en-US" dirty="0" smtClean="0"/>
              <a:t>.</a:t>
            </a:r>
          </a:p>
          <a:p>
            <a:pPr lvl="0"/>
            <a:r>
              <a:rPr lang="en-US" dirty="0" smtClean="0"/>
              <a:t> </a:t>
            </a:r>
            <a:r>
              <a:rPr lang="en-US" dirty="0"/>
              <a:t>Syntax: </a:t>
            </a:r>
            <a:r>
              <a:rPr lang="en-US" dirty="0" err="1"/>
              <a:t>var</a:t>
            </a:r>
            <a:r>
              <a:rPr lang="en-US" dirty="0"/>
              <a:t> </a:t>
            </a:r>
            <a:r>
              <a:rPr lang="en-US" dirty="0" err="1"/>
              <a:t>array_name</a:t>
            </a:r>
            <a:r>
              <a:rPr lang="en-US" dirty="0"/>
              <a:t> = [item1, item2, ...];</a:t>
            </a:r>
          </a:p>
          <a:p>
            <a:pPr marL="0" indent="0">
              <a:buNone/>
            </a:pPr>
            <a:r>
              <a:rPr lang="en-US" dirty="0"/>
              <a:t/>
            </a:r>
            <a:br>
              <a:rPr lang="en-US" dirty="0"/>
            </a:br>
            <a:endParaRPr lang="en-US" dirty="0"/>
          </a:p>
        </p:txBody>
      </p:sp>
    </p:spTree>
    <p:extLst>
      <p:ext uri="{BB962C8B-B14F-4D97-AF65-F5344CB8AC3E}">
        <p14:creationId xmlns:p14="http://schemas.microsoft.com/office/powerpoint/2010/main" val="257283828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following example also creates an Array, and assigns values to it:</a:t>
            </a:r>
          </a:p>
          <a:p>
            <a:pPr lvl="0"/>
            <a:r>
              <a:rPr lang="en-US" dirty="0"/>
              <a:t>Example</a:t>
            </a:r>
          </a:p>
          <a:p>
            <a:r>
              <a:rPr lang="en-US" dirty="0" err="1"/>
              <a:t>var</a:t>
            </a:r>
            <a:r>
              <a:rPr lang="en-US" dirty="0"/>
              <a:t> s = new Array(“AA", ”BB",“CC”);</a:t>
            </a:r>
          </a:p>
          <a:p>
            <a:r>
              <a:rPr lang="en-US" dirty="0" err="1"/>
              <a:t>var</a:t>
            </a:r>
            <a:r>
              <a:rPr lang="en-US" dirty="0"/>
              <a:t> list = new Array(2, 4, 6, 8);</a:t>
            </a:r>
          </a:p>
          <a:p>
            <a:endParaRPr lang="en-US" dirty="0"/>
          </a:p>
        </p:txBody>
      </p:sp>
    </p:spTree>
    <p:extLst>
      <p:ext uri="{BB962C8B-B14F-4D97-AF65-F5344CB8AC3E}">
        <p14:creationId xmlns:p14="http://schemas.microsoft.com/office/powerpoint/2010/main" val="243971508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err="1"/>
              <a:t>var</a:t>
            </a:r>
            <a:r>
              <a:rPr lang="en-US" dirty="0"/>
              <a:t> n = [ 10, 20, 30, 40, 50 ];</a:t>
            </a:r>
          </a:p>
          <a:p>
            <a:pPr lvl="0"/>
            <a:r>
              <a:rPr lang="en-US" dirty="0"/>
              <a:t>Uses a comma-separated initializer list enclosed in square brackets ([ and ]) to create a five element array with indices of 0, 1, 2, 3 and 4.</a:t>
            </a:r>
          </a:p>
          <a:p>
            <a:pPr lvl="0"/>
            <a:r>
              <a:rPr lang="en-US" dirty="0"/>
              <a:t>The array size is determined by the number of values in the initializer list. </a:t>
            </a:r>
            <a:endParaRPr lang="en-US" dirty="0" smtClean="0"/>
          </a:p>
          <a:p>
            <a:pPr lvl="0"/>
            <a:r>
              <a:rPr lang="en-US" dirty="0" err="1" smtClean="0"/>
              <a:t>var</a:t>
            </a:r>
            <a:r>
              <a:rPr lang="en-US" dirty="0" smtClean="0"/>
              <a:t> </a:t>
            </a:r>
            <a:r>
              <a:rPr lang="en-US" dirty="0"/>
              <a:t>n = new Array( 10, 20, 30, 40, 50 );</a:t>
            </a:r>
          </a:p>
          <a:p>
            <a:pPr lvl="0"/>
            <a:r>
              <a:rPr lang="en-US" dirty="0"/>
              <a:t>Also creates a five-element array with indices of 0, 1, 2, 3 and 4.</a:t>
            </a:r>
          </a:p>
          <a:p>
            <a:pPr lvl="0"/>
            <a:endParaRPr lang="en-US" dirty="0"/>
          </a:p>
        </p:txBody>
      </p:sp>
    </p:spTree>
    <p:extLst>
      <p:ext uri="{BB962C8B-B14F-4D97-AF65-F5344CB8AC3E}">
        <p14:creationId xmlns:p14="http://schemas.microsoft.com/office/powerpoint/2010/main" val="275593883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In this case, the initial values of the array elements are specified as arguments in the parentheses following new Array.</a:t>
            </a:r>
          </a:p>
          <a:p>
            <a:pPr lvl="0"/>
            <a:r>
              <a:rPr lang="en-US" dirty="0"/>
              <a:t>The size of the array is determined by the number of values in parentheses</a:t>
            </a:r>
          </a:p>
          <a:p>
            <a:r>
              <a:rPr lang="en-US" dirty="0" err="1"/>
              <a:t>var</a:t>
            </a:r>
            <a:r>
              <a:rPr lang="en-US" dirty="0"/>
              <a:t> n = [ 10, 20, , 40, 50 ];</a:t>
            </a:r>
          </a:p>
          <a:p>
            <a:r>
              <a:rPr lang="en-US" dirty="0"/>
              <a:t>creates a five-element array in which the third element (n[2]) has the value undefined</a:t>
            </a:r>
          </a:p>
        </p:txBody>
      </p:sp>
    </p:spTree>
    <p:extLst>
      <p:ext uri="{BB962C8B-B14F-4D97-AF65-F5344CB8AC3E}">
        <p14:creationId xmlns:p14="http://schemas.microsoft.com/office/powerpoint/2010/main" val="413397982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An array element can be accessed by referring to the index number.</a:t>
            </a:r>
          </a:p>
          <a:p>
            <a:pPr lvl="0"/>
            <a:r>
              <a:rPr lang="en-US" dirty="0"/>
              <a:t>To access the value of the first element in s: </a:t>
            </a:r>
            <a:r>
              <a:rPr lang="en-US" dirty="0" err="1"/>
              <a:t>var</a:t>
            </a:r>
            <a:r>
              <a:rPr lang="en-US" dirty="0"/>
              <a:t> name = s[0];</a:t>
            </a:r>
          </a:p>
          <a:p>
            <a:r>
              <a:rPr lang="en-US" dirty="0"/>
              <a:t>&lt;script&gt;</a:t>
            </a:r>
          </a:p>
          <a:p>
            <a:r>
              <a:rPr lang="en-US" dirty="0" err="1"/>
              <a:t>var</a:t>
            </a:r>
            <a:r>
              <a:rPr lang="en-US" dirty="0"/>
              <a:t> s = ["AA", "BB", "CC"];</a:t>
            </a:r>
          </a:p>
          <a:p>
            <a:r>
              <a:rPr lang="en-US" dirty="0"/>
              <a:t>alert(s[0]+" "+s[1]+" "+s[2]);</a:t>
            </a:r>
          </a:p>
          <a:p>
            <a:r>
              <a:rPr lang="en-US" dirty="0"/>
              <a:t>&lt;/script&gt;</a:t>
            </a:r>
          </a:p>
          <a:p>
            <a:endParaRPr lang="en-US" dirty="0"/>
          </a:p>
        </p:txBody>
      </p:sp>
    </p:spTree>
    <p:extLst>
      <p:ext uri="{BB962C8B-B14F-4D97-AF65-F5344CB8AC3E}">
        <p14:creationId xmlns:p14="http://schemas.microsoft.com/office/powerpoint/2010/main" val="88047630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length property of an array returns the length of an array (the number of array elements). Ex)</a:t>
            </a:r>
          </a:p>
          <a:p>
            <a:r>
              <a:rPr lang="en-US" dirty="0" err="1"/>
              <a:t>var</a:t>
            </a:r>
            <a:r>
              <a:rPr lang="en-US" dirty="0"/>
              <a:t> s = new Array(“AA", ”BB",“CC”);</a:t>
            </a:r>
          </a:p>
          <a:p>
            <a:r>
              <a:rPr lang="en-US" dirty="0"/>
              <a:t>alert(</a:t>
            </a:r>
            <a:r>
              <a:rPr lang="en-US" dirty="0" err="1"/>
              <a:t>s.length</a:t>
            </a:r>
            <a:r>
              <a:rPr lang="en-US" dirty="0"/>
              <a:t>);</a:t>
            </a:r>
          </a:p>
          <a:p>
            <a:r>
              <a:rPr lang="en-US" dirty="0"/>
              <a:t>//return 3</a:t>
            </a:r>
          </a:p>
        </p:txBody>
      </p:sp>
    </p:spTree>
    <p:extLst>
      <p:ext uri="{BB962C8B-B14F-4D97-AF65-F5344CB8AC3E}">
        <p14:creationId xmlns:p14="http://schemas.microsoft.com/office/powerpoint/2010/main" val="325542314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77.png"/>
          <p:cNvPicPr>
            <a:picLocks noGrp="1"/>
          </p:cNvPicPr>
          <p:nvPr>
            <p:ph idx="1"/>
          </p:nvPr>
        </p:nvPicPr>
        <p:blipFill>
          <a:blip r:embed="rId2" cstate="print"/>
          <a:stretch>
            <a:fillRect/>
          </a:stretch>
        </p:blipFill>
        <p:spPr>
          <a:xfrm>
            <a:off x="3448381" y="3234627"/>
            <a:ext cx="5295238" cy="1533333"/>
          </a:xfrm>
          <a:prstGeom prst="rect">
            <a:avLst/>
          </a:prstGeom>
        </p:spPr>
      </p:pic>
    </p:spTree>
    <p:extLst>
      <p:ext uri="{BB962C8B-B14F-4D97-AF65-F5344CB8AC3E}">
        <p14:creationId xmlns:p14="http://schemas.microsoft.com/office/powerpoint/2010/main" val="211368925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ARRAY properties and methods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sz="3600" dirty="0"/>
              <a:t>Adding Array Elements</a:t>
            </a:r>
          </a:p>
          <a:p>
            <a:pPr lvl="1"/>
            <a:r>
              <a:rPr lang="en-US" sz="3600" dirty="0"/>
              <a:t>To add a new element to an array is using the push method: </a:t>
            </a:r>
          </a:p>
          <a:p>
            <a:r>
              <a:rPr lang="en-US" sz="3600" dirty="0" err="1"/>
              <a:t>s.push</a:t>
            </a:r>
            <a:r>
              <a:rPr lang="en-US" sz="3600" dirty="0"/>
              <a:t>(“XX");</a:t>
            </a:r>
          </a:p>
        </p:txBody>
      </p:sp>
    </p:spTree>
    <p:extLst>
      <p:ext uri="{BB962C8B-B14F-4D97-AF65-F5344CB8AC3E}">
        <p14:creationId xmlns:p14="http://schemas.microsoft.com/office/powerpoint/2010/main" val="2702441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94955" y="1906830"/>
            <a:ext cx="10515600" cy="4530755"/>
          </a:xfrm>
        </p:spPr>
        <p:txBody>
          <a:bodyPr/>
          <a:lstStyle/>
          <a:p>
            <a:endParaRPr lang="en-US" dirty="0"/>
          </a:p>
        </p:txBody>
      </p:sp>
      <p:sp>
        <p:nvSpPr>
          <p:cNvPr id="4" name="Rectangle 4"/>
          <p:cNvSpPr>
            <a:spLocks noChangeArrowheads="1"/>
          </p:cNvSpPr>
          <p:nvPr/>
        </p:nvSpPr>
        <p:spPr bwMode="auto">
          <a:xfrm>
            <a:off x="309155" y="4130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309155" y="365125"/>
            <a:ext cx="11708674" cy="6072460"/>
            <a:chOff x="0" y="0"/>
            <a:chExt cx="16095" cy="3824"/>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 y="14"/>
              <a:ext cx="16066" cy="37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7" y="7"/>
              <a:ext cx="16080" cy="3809"/>
            </a:xfrm>
            <a:prstGeom prst="rect">
              <a:avLst/>
            </a:prstGeom>
            <a:noFill/>
            <a:ln w="9144">
              <a:solidFill>
                <a:srgbClr val="FFD2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752623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78.png"/>
          <p:cNvPicPr>
            <a:picLocks noGrp="1"/>
          </p:cNvPicPr>
          <p:nvPr>
            <p:ph idx="1"/>
          </p:nvPr>
        </p:nvPicPr>
        <p:blipFill>
          <a:blip r:embed="rId2" cstate="print"/>
          <a:stretch>
            <a:fillRect/>
          </a:stretch>
        </p:blipFill>
        <p:spPr>
          <a:xfrm>
            <a:off x="1502229" y="1841862"/>
            <a:ext cx="7955280" cy="4101737"/>
          </a:xfrm>
          <a:prstGeom prst="rect">
            <a:avLst/>
          </a:prstGeom>
        </p:spPr>
      </p:pic>
    </p:spTree>
    <p:extLst>
      <p:ext uri="{BB962C8B-B14F-4D97-AF65-F5344CB8AC3E}">
        <p14:creationId xmlns:p14="http://schemas.microsoft.com/office/powerpoint/2010/main" val="22192132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sz="3200" dirty="0"/>
              <a:t>Adding Array Elements</a:t>
            </a:r>
          </a:p>
          <a:p>
            <a:pPr lvl="0"/>
            <a:r>
              <a:rPr lang="en-US" sz="3200" dirty="0" smtClean="0"/>
              <a:t>New </a:t>
            </a:r>
            <a:r>
              <a:rPr lang="en-US" sz="3200" dirty="0"/>
              <a:t>element can also be added to an array using the length property:</a:t>
            </a:r>
          </a:p>
          <a:p>
            <a:r>
              <a:rPr lang="en-US" sz="3200" dirty="0" err="1"/>
              <a:t>var</a:t>
            </a:r>
            <a:r>
              <a:rPr lang="en-US" sz="3200" dirty="0"/>
              <a:t> s = ["BB", "OO", "AA", "MM"];</a:t>
            </a:r>
          </a:p>
          <a:p>
            <a:r>
              <a:rPr lang="en-US" sz="3200" dirty="0"/>
              <a:t>s[</a:t>
            </a:r>
            <a:r>
              <a:rPr lang="en-US" sz="3200" dirty="0" err="1"/>
              <a:t>s.length</a:t>
            </a:r>
            <a:r>
              <a:rPr lang="en-US" sz="3200" dirty="0"/>
              <a:t>] = "LL"; //add as last element</a:t>
            </a:r>
          </a:p>
          <a:p>
            <a:pPr marL="0" lvl="0" indent="0">
              <a:buNone/>
            </a:pPr>
            <a:endParaRPr lang="en-US" dirty="0"/>
          </a:p>
        </p:txBody>
      </p:sp>
    </p:spTree>
    <p:extLst>
      <p:ext uri="{BB962C8B-B14F-4D97-AF65-F5344CB8AC3E}">
        <p14:creationId xmlns:p14="http://schemas.microsoft.com/office/powerpoint/2010/main" val="317532404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sz="3200" dirty="0"/>
              <a:t>Adding elements with high indexes can create undefined "holes" in an array:</a:t>
            </a:r>
          </a:p>
          <a:p>
            <a:r>
              <a:rPr lang="en-US" sz="3200" dirty="0" err="1"/>
              <a:t>var</a:t>
            </a:r>
            <a:r>
              <a:rPr lang="en-US" sz="3200" dirty="0"/>
              <a:t> s = ["BB", "OO", "AA", "MM"];</a:t>
            </a:r>
          </a:p>
          <a:p>
            <a:r>
              <a:rPr lang="en-US" sz="3200" dirty="0"/>
              <a:t>s[6] = "PP“</a:t>
            </a:r>
          </a:p>
        </p:txBody>
      </p:sp>
    </p:spTree>
    <p:extLst>
      <p:ext uri="{BB962C8B-B14F-4D97-AF65-F5344CB8AC3E}">
        <p14:creationId xmlns:p14="http://schemas.microsoft.com/office/powerpoint/2010/main" val="258875349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Popping Array Elements</a:t>
            </a:r>
          </a:p>
          <a:p>
            <a:pPr lvl="0"/>
            <a:r>
              <a:rPr lang="en-US" dirty="0"/>
              <a:t>The pop() method removes the last element from an array:</a:t>
            </a:r>
          </a:p>
          <a:p>
            <a:pPr lvl="0"/>
            <a:r>
              <a:rPr lang="en-US" dirty="0"/>
              <a:t>Example</a:t>
            </a:r>
          </a:p>
          <a:p>
            <a:r>
              <a:rPr lang="en-US" dirty="0" err="1"/>
              <a:t>var</a:t>
            </a:r>
            <a:r>
              <a:rPr lang="en-US" dirty="0"/>
              <a:t> s = ["AA", "BB", "CC"];</a:t>
            </a:r>
          </a:p>
          <a:p>
            <a:r>
              <a:rPr lang="en-US" dirty="0" err="1"/>
              <a:t>s.pop</a:t>
            </a:r>
            <a:r>
              <a:rPr lang="en-US" dirty="0"/>
              <a:t>();</a:t>
            </a:r>
          </a:p>
          <a:p>
            <a:r>
              <a:rPr lang="en-US" dirty="0"/>
              <a:t>// Removes the last element (“CC") from array </a:t>
            </a:r>
            <a:r>
              <a:rPr lang="en-US" dirty="0" smtClean="0"/>
              <a:t>s</a:t>
            </a:r>
            <a:endParaRPr lang="en-US" dirty="0"/>
          </a:p>
        </p:txBody>
      </p:sp>
    </p:spTree>
    <p:extLst>
      <p:ext uri="{BB962C8B-B14F-4D97-AF65-F5344CB8AC3E}">
        <p14:creationId xmlns:p14="http://schemas.microsoft.com/office/powerpoint/2010/main" val="356744237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pop() method returns the value that was "popped out":</a:t>
            </a:r>
          </a:p>
          <a:p>
            <a:pPr lvl="0"/>
            <a:r>
              <a:rPr lang="en-US" dirty="0"/>
              <a:t>Example</a:t>
            </a:r>
          </a:p>
          <a:p>
            <a:r>
              <a:rPr lang="en-US" dirty="0" err="1"/>
              <a:t>var</a:t>
            </a:r>
            <a:r>
              <a:rPr lang="en-US" dirty="0"/>
              <a:t> s = ["BB","OO","AA",“MM"];</a:t>
            </a:r>
          </a:p>
          <a:p>
            <a:r>
              <a:rPr lang="en-US" dirty="0" err="1"/>
              <a:t>var</a:t>
            </a:r>
            <a:r>
              <a:rPr lang="en-US" dirty="0"/>
              <a:t> x = </a:t>
            </a:r>
            <a:r>
              <a:rPr lang="en-US" dirty="0" err="1"/>
              <a:t>s.pop</a:t>
            </a:r>
            <a:r>
              <a:rPr lang="en-US" dirty="0"/>
              <a:t>();</a:t>
            </a:r>
          </a:p>
          <a:p>
            <a:r>
              <a:rPr lang="en-US" dirty="0"/>
              <a:t>// the value of x is "MM"</a:t>
            </a:r>
          </a:p>
        </p:txBody>
      </p:sp>
    </p:spTree>
    <p:extLst>
      <p:ext uri="{BB962C8B-B14F-4D97-AF65-F5344CB8AC3E}">
        <p14:creationId xmlns:p14="http://schemas.microsoft.com/office/powerpoint/2010/main" val="214466610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lvl="0"/>
            <a:r>
              <a:rPr lang="en-US" dirty="0"/>
              <a:t>Shifting is equivalent to popping, working on the first element instead of the last.</a:t>
            </a:r>
          </a:p>
          <a:p>
            <a:pPr lvl="0"/>
            <a:r>
              <a:rPr lang="en-US" dirty="0" smtClean="0"/>
              <a:t>The </a:t>
            </a:r>
            <a:r>
              <a:rPr lang="en-US" dirty="0"/>
              <a:t>shift() method removes the first array element and "shifts" all other elements to a lower index.</a:t>
            </a:r>
          </a:p>
          <a:p>
            <a:pPr lvl="0"/>
            <a:r>
              <a:rPr lang="en-US" dirty="0"/>
              <a:t>Example</a:t>
            </a:r>
          </a:p>
          <a:p>
            <a:r>
              <a:rPr lang="en-US" dirty="0" err="1"/>
              <a:t>var</a:t>
            </a:r>
            <a:r>
              <a:rPr lang="en-US" dirty="0"/>
              <a:t> s = ["BB", "OO", "AA", “MM"];</a:t>
            </a:r>
          </a:p>
          <a:p>
            <a:r>
              <a:rPr lang="en-US" dirty="0" err="1"/>
              <a:t>s.shift</a:t>
            </a:r>
            <a:r>
              <a:rPr lang="en-US" dirty="0"/>
              <a:t>();</a:t>
            </a:r>
          </a:p>
          <a:p>
            <a:r>
              <a:rPr lang="en-US" dirty="0"/>
              <a:t>// Removes the first element "BB" from ‘ s’</a:t>
            </a:r>
          </a:p>
          <a:p>
            <a:r>
              <a:rPr lang="en-US" dirty="0"/>
              <a:t/>
            </a:r>
            <a:br>
              <a:rPr lang="en-US" dirty="0"/>
            </a:br>
            <a:endParaRPr lang="en-US" dirty="0"/>
          </a:p>
        </p:txBody>
      </p:sp>
    </p:spTree>
    <p:extLst>
      <p:ext uri="{BB962C8B-B14F-4D97-AF65-F5344CB8AC3E}">
        <p14:creationId xmlns:p14="http://schemas.microsoft.com/office/powerpoint/2010/main" val="87107389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shift() method returns the string that was "shifted out":</a:t>
            </a:r>
          </a:p>
          <a:p>
            <a:r>
              <a:rPr lang="en-US" dirty="0"/>
              <a:t>Example</a:t>
            </a:r>
          </a:p>
          <a:p>
            <a:r>
              <a:rPr lang="en-US" dirty="0" err="1"/>
              <a:t>var</a:t>
            </a:r>
            <a:r>
              <a:rPr lang="en-US" dirty="0"/>
              <a:t> s = ["BB", "OO", "AA", “MM"];</a:t>
            </a:r>
          </a:p>
          <a:p>
            <a:r>
              <a:rPr lang="en-US" dirty="0"/>
              <a:t>alert(</a:t>
            </a:r>
            <a:r>
              <a:rPr lang="en-US" dirty="0" err="1"/>
              <a:t>s.shift</a:t>
            </a:r>
            <a:r>
              <a:rPr lang="en-US" dirty="0"/>
              <a:t>()); //</a:t>
            </a:r>
            <a:r>
              <a:rPr lang="en-US" dirty="0" err="1"/>
              <a:t>dislays</a:t>
            </a:r>
            <a:r>
              <a:rPr lang="en-US" dirty="0"/>
              <a:t> "BB"</a:t>
            </a:r>
          </a:p>
        </p:txBody>
      </p:sp>
    </p:spTree>
    <p:extLst>
      <p:ext uri="{BB962C8B-B14F-4D97-AF65-F5344CB8AC3E}">
        <p14:creationId xmlns:p14="http://schemas.microsoft.com/office/powerpoint/2010/main" val="336518911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The </a:t>
            </a:r>
            <a:r>
              <a:rPr lang="en-US" dirty="0" err="1"/>
              <a:t>unshift</a:t>
            </a:r>
            <a:r>
              <a:rPr lang="en-US" dirty="0"/>
              <a:t>() method adds a new element to an array (at the beginning), and "</a:t>
            </a:r>
            <a:r>
              <a:rPr lang="en-US" dirty="0" err="1"/>
              <a:t>unshifts</a:t>
            </a:r>
            <a:r>
              <a:rPr lang="en-US" dirty="0"/>
              <a:t>" older elements:</a:t>
            </a:r>
          </a:p>
          <a:p>
            <a:pPr lvl="0"/>
            <a:r>
              <a:rPr lang="en-US" dirty="0"/>
              <a:t>Example</a:t>
            </a:r>
          </a:p>
          <a:p>
            <a:r>
              <a:rPr lang="en-US" dirty="0" err="1"/>
              <a:t>var</a:t>
            </a:r>
            <a:r>
              <a:rPr lang="en-US" dirty="0"/>
              <a:t> s = ["BB", "OO", "AA", “MM"];</a:t>
            </a:r>
          </a:p>
          <a:p>
            <a:r>
              <a:rPr lang="en-US" dirty="0" err="1"/>
              <a:t>s.unshift</a:t>
            </a:r>
            <a:r>
              <a:rPr lang="en-US" dirty="0"/>
              <a:t>(“PP"); // Adds a new element “PP" to s</a:t>
            </a:r>
          </a:p>
          <a:p>
            <a:pPr lvl="0"/>
            <a:r>
              <a:rPr lang="en-US" dirty="0"/>
              <a:t>The </a:t>
            </a:r>
            <a:r>
              <a:rPr lang="en-US" dirty="0" err="1"/>
              <a:t>unshift</a:t>
            </a:r>
            <a:r>
              <a:rPr lang="en-US" dirty="0"/>
              <a:t>() method returns the new array length</a:t>
            </a:r>
            <a:r>
              <a:rPr lang="en-US" dirty="0" smtClean="0"/>
              <a:t>.</a:t>
            </a:r>
            <a:endParaRPr lang="en-US" dirty="0"/>
          </a:p>
        </p:txBody>
      </p:sp>
    </p:spTree>
    <p:extLst>
      <p:ext uri="{BB962C8B-B14F-4D97-AF65-F5344CB8AC3E}">
        <p14:creationId xmlns:p14="http://schemas.microsoft.com/office/powerpoint/2010/main" val="170824239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Example</a:t>
            </a:r>
          </a:p>
          <a:p>
            <a:r>
              <a:rPr lang="en-US" dirty="0" err="1"/>
              <a:t>var</a:t>
            </a:r>
            <a:r>
              <a:rPr lang="en-US" dirty="0"/>
              <a:t> s = ["BB", "OO", "AA", “MM"];</a:t>
            </a:r>
          </a:p>
          <a:p>
            <a:r>
              <a:rPr lang="en-US" dirty="0"/>
              <a:t>alert(</a:t>
            </a:r>
            <a:r>
              <a:rPr lang="en-US" dirty="0" err="1"/>
              <a:t>s.unshift</a:t>
            </a:r>
            <a:r>
              <a:rPr lang="en-US" dirty="0"/>
              <a:t>(“PP");</a:t>
            </a:r>
          </a:p>
          <a:p>
            <a:r>
              <a:rPr lang="en-US" dirty="0"/>
              <a:t>// Returns 5</a:t>
            </a:r>
          </a:p>
        </p:txBody>
      </p:sp>
    </p:spTree>
    <p:extLst>
      <p:ext uri="{BB962C8B-B14F-4D97-AF65-F5344CB8AC3E}">
        <p14:creationId xmlns:p14="http://schemas.microsoft.com/office/powerpoint/2010/main" val="183056830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image180.jpeg"/>
          <p:cNvPicPr/>
          <p:nvPr/>
        </p:nvPicPr>
        <p:blipFill>
          <a:blip r:embed="rId2" cstate="print"/>
          <a:stretch>
            <a:fillRect/>
          </a:stretch>
        </p:blipFill>
        <p:spPr>
          <a:xfrm>
            <a:off x="679268" y="1140777"/>
            <a:ext cx="10674531" cy="4576445"/>
          </a:xfrm>
          <a:prstGeom prst="rect">
            <a:avLst/>
          </a:prstGeom>
        </p:spPr>
      </p:pic>
    </p:spTree>
    <p:extLst>
      <p:ext uri="{BB962C8B-B14F-4D97-AF65-F5344CB8AC3E}">
        <p14:creationId xmlns:p14="http://schemas.microsoft.com/office/powerpoint/2010/main" val="10189952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Content Placeholder 2"/>
          <p:cNvSpPr>
            <a:spLocks noGrp="1"/>
          </p:cNvSpPr>
          <p:nvPr>
            <p:ph idx="1"/>
          </p:nvPr>
        </p:nvSpPr>
        <p:spPr>
          <a:xfrm rot="21413365">
            <a:off x="838200" y="2259741"/>
            <a:ext cx="10515600" cy="3917222"/>
          </a:xfrm>
        </p:spPr>
        <p:txBody>
          <a:bodyPr/>
          <a:lstStyle/>
          <a:p>
            <a:endParaRPr lang="en-US" dirty="0"/>
          </a:p>
        </p:txBody>
      </p:sp>
      <p:grpSp>
        <p:nvGrpSpPr>
          <p:cNvPr id="8" name="Group 2"/>
          <p:cNvGrpSpPr>
            <a:grpSpLocks/>
          </p:cNvGrpSpPr>
          <p:nvPr/>
        </p:nvGrpSpPr>
        <p:grpSpPr bwMode="auto">
          <a:xfrm>
            <a:off x="254169" y="212685"/>
            <a:ext cx="11750597" cy="6501624"/>
            <a:chOff x="4483" y="310"/>
            <a:chExt cx="11009" cy="3209"/>
          </a:xfrm>
        </p:grpSpPr>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7" y="324"/>
              <a:ext cx="10980" cy="31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4490" y="317"/>
              <a:ext cx="10995" cy="3195"/>
            </a:xfrm>
            <a:prstGeom prst="rect">
              <a:avLst/>
            </a:prstGeom>
            <a:noFill/>
            <a:ln w="9144">
              <a:solidFill>
                <a:srgbClr val="FFD2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51475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Deleting Elements</a:t>
            </a:r>
            <a:br>
              <a:rPr lang="en-US" dirty="0"/>
            </a:br>
            <a:endParaRPr lang="en-US" dirty="0"/>
          </a:p>
        </p:txBody>
      </p:sp>
      <p:sp>
        <p:nvSpPr>
          <p:cNvPr id="3" name="Content Placeholder 2"/>
          <p:cNvSpPr>
            <a:spLocks noGrp="1"/>
          </p:cNvSpPr>
          <p:nvPr>
            <p:ph idx="1"/>
          </p:nvPr>
        </p:nvSpPr>
        <p:spPr/>
        <p:txBody>
          <a:bodyPr/>
          <a:lstStyle/>
          <a:p>
            <a:pPr lvl="0"/>
            <a:r>
              <a:rPr lang="en-US" dirty="0" smtClean="0"/>
              <a:t>Since </a:t>
            </a:r>
            <a:r>
              <a:rPr lang="en-US" dirty="0"/>
              <a:t>JavaScript arrays are objects, elements can be deleted by using the JavaScript operator delete:</a:t>
            </a:r>
          </a:p>
          <a:p>
            <a:pPr lvl="0"/>
            <a:r>
              <a:rPr lang="en-US" dirty="0"/>
              <a:t>Example</a:t>
            </a:r>
          </a:p>
          <a:p>
            <a:r>
              <a:rPr lang="en-US" dirty="0" err="1"/>
              <a:t>var</a:t>
            </a:r>
            <a:r>
              <a:rPr lang="en-US" dirty="0"/>
              <a:t> s = ["BB", "OO", "AA",“MM"];</a:t>
            </a:r>
          </a:p>
          <a:p>
            <a:r>
              <a:rPr lang="en-US" dirty="0"/>
              <a:t>delete s[0];</a:t>
            </a:r>
          </a:p>
          <a:p>
            <a:r>
              <a:rPr lang="en-US" dirty="0"/>
              <a:t>// Changes the first element in s to undefined</a:t>
            </a:r>
          </a:p>
          <a:p>
            <a:pPr lvl="0"/>
            <a:r>
              <a:rPr lang="en-US" dirty="0"/>
              <a:t>Using delete may leave undefined holes in the array. </a:t>
            </a:r>
            <a:endParaRPr lang="en-US" dirty="0" smtClean="0"/>
          </a:p>
          <a:p>
            <a:pPr lvl="0"/>
            <a:r>
              <a:rPr lang="en-US" dirty="0" smtClean="0"/>
              <a:t>Use </a:t>
            </a:r>
            <a:r>
              <a:rPr lang="en-US" dirty="0"/>
              <a:t>pop() or shift() instead.</a:t>
            </a:r>
          </a:p>
        </p:txBody>
      </p:sp>
    </p:spTree>
    <p:extLst>
      <p:ext uri="{BB962C8B-B14F-4D97-AF65-F5344CB8AC3E}">
        <p14:creationId xmlns:p14="http://schemas.microsoft.com/office/powerpoint/2010/main" val="247065448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Splicing an Array</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smtClean="0"/>
              <a:t>The </a:t>
            </a:r>
            <a:r>
              <a:rPr lang="en-US" dirty="0"/>
              <a:t>splice() method can be used to add new items to an array:</a:t>
            </a:r>
          </a:p>
          <a:p>
            <a:pPr lvl="0"/>
            <a:r>
              <a:rPr lang="en-US" dirty="0"/>
              <a:t>Example</a:t>
            </a:r>
          </a:p>
          <a:p>
            <a:r>
              <a:rPr lang="en-US" dirty="0" err="1"/>
              <a:t>var</a:t>
            </a:r>
            <a:r>
              <a:rPr lang="en-US" dirty="0"/>
              <a:t> fruits = ["</a:t>
            </a:r>
            <a:r>
              <a:rPr lang="en-US" dirty="0" err="1"/>
              <a:t>Banana","Orange</a:t>
            </a:r>
            <a:r>
              <a:rPr lang="en-US" dirty="0"/>
              <a:t>", "Apple", "Mango"];</a:t>
            </a:r>
          </a:p>
          <a:p>
            <a:r>
              <a:rPr lang="en-US" dirty="0" err="1"/>
              <a:t>fruits.splice</a:t>
            </a:r>
            <a:r>
              <a:rPr lang="en-US" dirty="0"/>
              <a:t>(2, 0, "Lemon", "Kiwi");</a:t>
            </a:r>
          </a:p>
          <a:p>
            <a:pPr marL="0" indent="0">
              <a:buNone/>
            </a:pPr>
            <a:r>
              <a:rPr lang="en-US" dirty="0"/>
              <a:t/>
            </a:r>
            <a:br>
              <a:rPr lang="en-US" dirty="0"/>
            </a:br>
            <a:endParaRPr lang="en-US" dirty="0"/>
          </a:p>
        </p:txBody>
      </p:sp>
    </p:spTree>
    <p:extLst>
      <p:ext uri="{BB962C8B-B14F-4D97-AF65-F5344CB8AC3E}">
        <p14:creationId xmlns:p14="http://schemas.microsoft.com/office/powerpoint/2010/main" val="144883203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b="1" dirty="0" smtClean="0"/>
              <a:t>The </a:t>
            </a:r>
            <a:r>
              <a:rPr lang="en-US" b="1" dirty="0"/>
              <a:t>first parameter (2) </a:t>
            </a:r>
            <a:r>
              <a:rPr lang="en-US" dirty="0"/>
              <a:t>defines the position </a:t>
            </a:r>
            <a:r>
              <a:rPr lang="en-US" b="1" dirty="0"/>
              <a:t>where new elements should be added (spliced in).</a:t>
            </a:r>
          </a:p>
          <a:p>
            <a:pPr lvl="0"/>
            <a:r>
              <a:rPr lang="en-US" b="1" dirty="0"/>
              <a:t>The second parameter (0) </a:t>
            </a:r>
            <a:r>
              <a:rPr lang="en-US" dirty="0"/>
              <a:t>defines </a:t>
            </a:r>
            <a:r>
              <a:rPr lang="en-US" b="1" dirty="0"/>
              <a:t>how many elements should be removed.</a:t>
            </a:r>
          </a:p>
          <a:p>
            <a:pPr lvl="0"/>
            <a:r>
              <a:rPr lang="en-US" b="1" dirty="0"/>
              <a:t>The rest of the parameters ("Lemon" , "Kiwi") define the new elements to </a:t>
            </a:r>
            <a:r>
              <a:rPr lang="en-US" b="1" dirty="0" smtClean="0"/>
              <a:t>be added</a:t>
            </a:r>
            <a:r>
              <a:rPr lang="en-US" b="1" dirty="0"/>
              <a:t>.</a:t>
            </a:r>
          </a:p>
        </p:txBody>
      </p:sp>
    </p:spTree>
    <p:extLst>
      <p:ext uri="{BB962C8B-B14F-4D97-AF65-F5344CB8AC3E}">
        <p14:creationId xmlns:p14="http://schemas.microsoft.com/office/powerpoint/2010/main" val="50323947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5131"/>
            <a:ext cx="10515600" cy="1455557"/>
          </a:xfrm>
        </p:spPr>
        <p:txBody>
          <a:bodyPr/>
          <a:lstStyle/>
          <a:p>
            <a:endParaRPr lang="en-US" dirty="0"/>
          </a:p>
        </p:txBody>
      </p:sp>
      <p:pic>
        <p:nvPicPr>
          <p:cNvPr id="4" name="image181.jpeg"/>
          <p:cNvPicPr>
            <a:picLocks noGrp="1"/>
          </p:cNvPicPr>
          <p:nvPr>
            <p:ph idx="1"/>
          </p:nvPr>
        </p:nvPicPr>
        <p:blipFill>
          <a:blip r:embed="rId2" cstate="print"/>
          <a:stretch>
            <a:fillRect/>
          </a:stretch>
        </p:blipFill>
        <p:spPr>
          <a:xfrm>
            <a:off x="627017" y="326571"/>
            <a:ext cx="11364685" cy="5889580"/>
          </a:xfrm>
          <a:prstGeom prst="rect">
            <a:avLst/>
          </a:prstGeom>
        </p:spPr>
      </p:pic>
    </p:spTree>
    <p:extLst>
      <p:ext uri="{BB962C8B-B14F-4D97-AF65-F5344CB8AC3E}">
        <p14:creationId xmlns:p14="http://schemas.microsoft.com/office/powerpoint/2010/main" val="159547841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a:t>Merging an Array</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b="1" dirty="0" err="1" smtClean="0"/>
              <a:t>concat</a:t>
            </a:r>
            <a:r>
              <a:rPr lang="en-US" b="1" dirty="0"/>
              <a:t>() </a:t>
            </a:r>
            <a:r>
              <a:rPr lang="en-US" dirty="0"/>
              <a:t>method creates a new array by merging (concatenating) existing arrays:</a:t>
            </a:r>
          </a:p>
          <a:p>
            <a:pPr lvl="0"/>
            <a:r>
              <a:rPr lang="en-US" dirty="0"/>
              <a:t>Example (Merging Two Arrays)</a:t>
            </a:r>
          </a:p>
          <a:p>
            <a:r>
              <a:rPr lang="en-US" dirty="0" err="1"/>
              <a:t>var</a:t>
            </a:r>
            <a:r>
              <a:rPr lang="en-US" dirty="0"/>
              <a:t> girls = [“</a:t>
            </a:r>
            <a:r>
              <a:rPr lang="en-US" dirty="0" err="1"/>
              <a:t>ammu</a:t>
            </a:r>
            <a:r>
              <a:rPr lang="en-US" dirty="0"/>
              <a:t>",“</a:t>
            </a:r>
            <a:r>
              <a:rPr lang="en-US" dirty="0" err="1"/>
              <a:t>annu</a:t>
            </a:r>
            <a:r>
              <a:rPr lang="en-US" dirty="0"/>
              <a:t>"];</a:t>
            </a:r>
          </a:p>
          <a:p>
            <a:r>
              <a:rPr lang="en-US" dirty="0" err="1"/>
              <a:t>var</a:t>
            </a:r>
            <a:r>
              <a:rPr lang="en-US" dirty="0"/>
              <a:t> boys = ["Emil",“</a:t>
            </a:r>
            <a:r>
              <a:rPr lang="en-US" dirty="0" err="1"/>
              <a:t>richu</a:t>
            </a:r>
            <a:r>
              <a:rPr lang="en-US" dirty="0"/>
              <a:t>","</a:t>
            </a:r>
            <a:r>
              <a:rPr lang="en-US" dirty="0" err="1"/>
              <a:t>Linu</a:t>
            </a:r>
            <a:r>
              <a:rPr lang="en-US" dirty="0"/>
              <a:t>"];</a:t>
            </a:r>
          </a:p>
          <a:p>
            <a:r>
              <a:rPr lang="en-US" b="1" dirty="0" err="1"/>
              <a:t>var</a:t>
            </a:r>
            <a:r>
              <a:rPr lang="en-US" b="1" dirty="0"/>
              <a:t> </a:t>
            </a:r>
            <a:r>
              <a:rPr lang="en-US" b="1" dirty="0" err="1"/>
              <a:t>mystds</a:t>
            </a:r>
            <a:r>
              <a:rPr lang="en-US" b="1" dirty="0"/>
              <a:t> = </a:t>
            </a:r>
            <a:r>
              <a:rPr lang="en-US" b="1" dirty="0" err="1"/>
              <a:t>girls.concat</a:t>
            </a:r>
            <a:r>
              <a:rPr lang="en-US" b="1" dirty="0"/>
              <a:t>(boys);	//</a:t>
            </a:r>
            <a:r>
              <a:rPr lang="en-US" dirty="0"/>
              <a:t>Concatenates (joins) girls and boys</a:t>
            </a:r>
          </a:p>
          <a:p>
            <a:pPr marL="0" lvl="0" indent="0">
              <a:buNone/>
            </a:pPr>
            <a:r>
              <a:rPr lang="en-US" dirty="0"/>
              <a:t>	</a:t>
            </a:r>
          </a:p>
        </p:txBody>
      </p:sp>
    </p:spTree>
    <p:extLst>
      <p:ext uri="{BB962C8B-B14F-4D97-AF65-F5344CB8AC3E}">
        <p14:creationId xmlns:p14="http://schemas.microsoft.com/office/powerpoint/2010/main" val="6321721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The </a:t>
            </a:r>
            <a:r>
              <a:rPr lang="en-US" b="1" dirty="0" err="1"/>
              <a:t>concat</a:t>
            </a:r>
            <a:r>
              <a:rPr lang="en-US" b="1" dirty="0"/>
              <a:t>() method</a:t>
            </a:r>
            <a:r>
              <a:rPr lang="en-US" dirty="0"/>
              <a:t> does not change the existing arrays</a:t>
            </a:r>
            <a:r>
              <a:rPr lang="en-US" dirty="0" smtClean="0"/>
              <a:t>.</a:t>
            </a:r>
          </a:p>
          <a:p>
            <a:pPr lvl="0"/>
            <a:r>
              <a:rPr lang="en-US" dirty="0" smtClean="0"/>
              <a:t> </a:t>
            </a:r>
            <a:r>
              <a:rPr lang="en-US" dirty="0"/>
              <a:t>It always returns a new array</a:t>
            </a:r>
            <a:r>
              <a:rPr lang="en-US" dirty="0" smtClean="0"/>
              <a:t>.</a:t>
            </a:r>
          </a:p>
          <a:p>
            <a:pPr lvl="0"/>
            <a:r>
              <a:rPr lang="en-US" dirty="0" smtClean="0"/>
              <a:t>The </a:t>
            </a:r>
            <a:r>
              <a:rPr lang="en-US" b="1" dirty="0" err="1"/>
              <a:t>concat</a:t>
            </a:r>
            <a:r>
              <a:rPr lang="en-US" b="1" dirty="0"/>
              <a:t>() </a:t>
            </a:r>
            <a:r>
              <a:rPr lang="en-US" dirty="0"/>
              <a:t>method can take any number of array arguments</a:t>
            </a:r>
            <a:r>
              <a:rPr lang="en-US" dirty="0" smtClean="0"/>
              <a:t>:</a:t>
            </a:r>
            <a:endParaRPr lang="en-US" dirty="0"/>
          </a:p>
        </p:txBody>
      </p:sp>
    </p:spTree>
    <p:extLst>
      <p:ext uri="{BB962C8B-B14F-4D97-AF65-F5344CB8AC3E}">
        <p14:creationId xmlns:p14="http://schemas.microsoft.com/office/powerpoint/2010/main" val="9060689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Example (Merging Three Arrays)</a:t>
            </a:r>
          </a:p>
          <a:p>
            <a:r>
              <a:rPr lang="en-US" dirty="0" err="1"/>
              <a:t>var</a:t>
            </a:r>
            <a:r>
              <a:rPr lang="en-US" dirty="0"/>
              <a:t> arr1 = ["</a:t>
            </a:r>
            <a:r>
              <a:rPr lang="en-US" dirty="0" err="1"/>
              <a:t>cilie</a:t>
            </a:r>
            <a:r>
              <a:rPr lang="en-US" dirty="0"/>
              <a:t>","</a:t>
            </a:r>
            <a:r>
              <a:rPr lang="en-US" dirty="0" err="1"/>
              <a:t>Lona</a:t>
            </a:r>
            <a:r>
              <a:rPr lang="en-US" dirty="0" smtClean="0"/>
              <a:t>"];</a:t>
            </a:r>
          </a:p>
          <a:p>
            <a:r>
              <a:rPr lang="en-US" dirty="0" smtClean="0"/>
              <a:t> </a:t>
            </a:r>
            <a:r>
              <a:rPr lang="en-US" dirty="0" err="1"/>
              <a:t>var</a:t>
            </a:r>
            <a:r>
              <a:rPr lang="en-US" dirty="0"/>
              <a:t> arr2 = ["</a:t>
            </a:r>
            <a:r>
              <a:rPr lang="en-US" dirty="0" err="1"/>
              <a:t>Emil","Tobias","Linus</a:t>
            </a:r>
            <a:r>
              <a:rPr lang="en-US" dirty="0" smtClean="0"/>
              <a:t>"];</a:t>
            </a:r>
          </a:p>
          <a:p>
            <a:r>
              <a:rPr lang="en-US" dirty="0" smtClean="0"/>
              <a:t> </a:t>
            </a:r>
            <a:r>
              <a:rPr lang="en-US" dirty="0" err="1"/>
              <a:t>var</a:t>
            </a:r>
            <a:r>
              <a:rPr lang="en-US" dirty="0"/>
              <a:t> arr3 = ["</a:t>
            </a:r>
            <a:r>
              <a:rPr lang="en-US" dirty="0" err="1"/>
              <a:t>Robin","Morgan</a:t>
            </a:r>
            <a:r>
              <a:rPr lang="en-US" dirty="0"/>
              <a:t>"];</a:t>
            </a:r>
          </a:p>
          <a:p>
            <a:r>
              <a:rPr lang="en-US" dirty="0" err="1"/>
              <a:t>var</a:t>
            </a:r>
            <a:r>
              <a:rPr lang="en-US" dirty="0"/>
              <a:t> </a:t>
            </a:r>
            <a:r>
              <a:rPr lang="en-US" dirty="0" err="1"/>
              <a:t>myChildren</a:t>
            </a:r>
            <a:r>
              <a:rPr lang="en-US" dirty="0"/>
              <a:t> = arr1.concat(arr2, arr3); // Concatenates arr1 with arr2 and arr3</a:t>
            </a:r>
          </a:p>
        </p:txBody>
      </p:sp>
    </p:spTree>
    <p:extLst>
      <p:ext uri="{BB962C8B-B14F-4D97-AF65-F5344CB8AC3E}">
        <p14:creationId xmlns:p14="http://schemas.microsoft.com/office/powerpoint/2010/main" val="5549182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The </a:t>
            </a:r>
            <a:r>
              <a:rPr lang="en-US" dirty="0" err="1"/>
              <a:t>concat</a:t>
            </a:r>
            <a:r>
              <a:rPr lang="en-US" dirty="0"/>
              <a:t>() method can also take values as arguments:</a:t>
            </a:r>
          </a:p>
          <a:p>
            <a:pPr lvl="0"/>
            <a:r>
              <a:rPr lang="en-US" dirty="0"/>
              <a:t>Example (Merging an Array with Values) </a:t>
            </a:r>
            <a:endParaRPr lang="en-US" dirty="0" smtClean="0"/>
          </a:p>
          <a:p>
            <a:pPr lvl="0"/>
            <a:r>
              <a:rPr lang="en-US" dirty="0" err="1" smtClean="0"/>
              <a:t>var</a:t>
            </a:r>
            <a:r>
              <a:rPr lang="en-US" dirty="0" smtClean="0"/>
              <a:t> </a:t>
            </a:r>
            <a:r>
              <a:rPr lang="en-US" dirty="0"/>
              <a:t>arr1 = ["</a:t>
            </a:r>
            <a:r>
              <a:rPr lang="en-US" dirty="0" err="1"/>
              <a:t>Cecilie</a:t>
            </a:r>
            <a:r>
              <a:rPr lang="en-US" dirty="0"/>
              <a:t>", "Lone"];</a:t>
            </a:r>
          </a:p>
          <a:p>
            <a:r>
              <a:rPr lang="en-US" dirty="0" err="1"/>
              <a:t>var</a:t>
            </a:r>
            <a:r>
              <a:rPr lang="en-US" dirty="0"/>
              <a:t> </a:t>
            </a:r>
            <a:r>
              <a:rPr lang="en-US" dirty="0" err="1"/>
              <a:t>myChildren</a:t>
            </a:r>
            <a:r>
              <a:rPr lang="en-US" dirty="0"/>
              <a:t> = arr1.concat(["Emil", "</a:t>
            </a:r>
            <a:r>
              <a:rPr lang="en-US" dirty="0" err="1"/>
              <a:t>asi</a:t>
            </a:r>
            <a:r>
              <a:rPr lang="en-US" dirty="0"/>
              <a:t>", "</a:t>
            </a:r>
            <a:r>
              <a:rPr lang="en-US" dirty="0" err="1"/>
              <a:t>Linu</a:t>
            </a:r>
            <a:r>
              <a:rPr lang="en-US" dirty="0" smtClean="0"/>
              <a:t>"]);</a:t>
            </a:r>
            <a:endParaRPr lang="en-US" dirty="0"/>
          </a:p>
        </p:txBody>
      </p:sp>
    </p:spTree>
    <p:extLst>
      <p:ext uri="{BB962C8B-B14F-4D97-AF65-F5344CB8AC3E}">
        <p14:creationId xmlns:p14="http://schemas.microsoft.com/office/powerpoint/2010/main" val="19797373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lvl="0" indent="0">
              <a:buNone/>
            </a:pPr>
            <a:endParaRPr lang="en-US" dirty="0"/>
          </a:p>
          <a:p>
            <a:pPr lvl="0"/>
            <a:r>
              <a:rPr lang="en-US" dirty="0"/>
              <a:t>slice() method slices out a piece of an array into a new array</a:t>
            </a:r>
            <a:r>
              <a:rPr lang="en-US" dirty="0" smtClean="0"/>
              <a:t>.</a:t>
            </a:r>
            <a:endParaRPr lang="en-US" dirty="0"/>
          </a:p>
          <a:p>
            <a:pPr lvl="0"/>
            <a:r>
              <a:rPr lang="en-US" dirty="0" smtClean="0"/>
              <a:t>slices out a part of an array starting from array element 1  ("Orange"): </a:t>
            </a:r>
          </a:p>
          <a:p>
            <a:pPr lvl="0"/>
            <a:r>
              <a:rPr lang="en-US" dirty="0" err="1" smtClean="0"/>
              <a:t>var</a:t>
            </a:r>
            <a:r>
              <a:rPr lang="en-US" dirty="0" smtClean="0"/>
              <a:t> </a:t>
            </a:r>
            <a:r>
              <a:rPr lang="en-US" dirty="0"/>
              <a:t>fruits = ["Banana", "Orange", "Lemon", "Apple", "Mango"];</a:t>
            </a:r>
          </a:p>
          <a:p>
            <a:r>
              <a:rPr lang="en-US" dirty="0" err="1"/>
              <a:t>var</a:t>
            </a:r>
            <a:r>
              <a:rPr lang="en-US" dirty="0"/>
              <a:t> citrus = </a:t>
            </a:r>
            <a:r>
              <a:rPr lang="en-US" dirty="0" err="1"/>
              <a:t>fruits.slice</a:t>
            </a:r>
            <a:r>
              <a:rPr lang="en-US" dirty="0"/>
              <a:t>(1);</a:t>
            </a:r>
          </a:p>
          <a:p>
            <a:pPr lvl="0"/>
            <a:r>
              <a:rPr lang="en-US" dirty="0"/>
              <a:t>slice() method creates a new array. </a:t>
            </a:r>
            <a:endParaRPr lang="en-US" dirty="0" smtClean="0"/>
          </a:p>
          <a:p>
            <a:pPr lvl="0"/>
            <a:r>
              <a:rPr lang="en-US" dirty="0" smtClean="0"/>
              <a:t>It </a:t>
            </a:r>
            <a:r>
              <a:rPr lang="en-US" dirty="0"/>
              <a:t>does not remove any elements from the </a:t>
            </a:r>
            <a:r>
              <a:rPr lang="en-US" dirty="0" smtClean="0"/>
              <a:t>source array</a:t>
            </a:r>
            <a:r>
              <a:rPr lang="en-US" dirty="0"/>
              <a:t>.</a:t>
            </a:r>
          </a:p>
        </p:txBody>
      </p:sp>
    </p:spTree>
    <p:extLst>
      <p:ext uri="{BB962C8B-B14F-4D97-AF65-F5344CB8AC3E}">
        <p14:creationId xmlns:p14="http://schemas.microsoft.com/office/powerpoint/2010/main" val="37224247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023" y="431074"/>
            <a:ext cx="10528663" cy="1259614"/>
          </a:xfrm>
        </p:spPr>
        <p:txBody>
          <a:bodyPr/>
          <a:lstStyle/>
          <a:p>
            <a:endParaRPr lang="en-US" dirty="0"/>
          </a:p>
        </p:txBody>
      </p:sp>
      <p:sp>
        <p:nvSpPr>
          <p:cNvPr id="3" name="Content Placeholder 2"/>
          <p:cNvSpPr>
            <a:spLocks noGrp="1"/>
          </p:cNvSpPr>
          <p:nvPr>
            <p:ph idx="1"/>
          </p:nvPr>
        </p:nvSpPr>
        <p:spPr/>
        <p:txBody>
          <a:bodyPr>
            <a:normAutofit/>
          </a:bodyPr>
          <a:lstStyle/>
          <a:p>
            <a:pPr lvl="0"/>
            <a:r>
              <a:rPr lang="en-US" dirty="0"/>
              <a:t>This example slices out a part of an array starting from array element 3 ("Apple"): </a:t>
            </a:r>
            <a:endParaRPr lang="en-US" dirty="0" smtClean="0"/>
          </a:p>
          <a:p>
            <a:pPr lvl="0"/>
            <a:r>
              <a:rPr lang="en-US" dirty="0" err="1" smtClean="0"/>
              <a:t>var</a:t>
            </a:r>
            <a:r>
              <a:rPr lang="en-US" dirty="0" smtClean="0"/>
              <a:t> </a:t>
            </a:r>
            <a:r>
              <a:rPr lang="en-US" dirty="0"/>
              <a:t>fruits = ["</a:t>
            </a:r>
            <a:r>
              <a:rPr lang="en-US" dirty="0" err="1"/>
              <a:t>Banana","Orange","Lemon","Apple","Mango</a:t>
            </a:r>
            <a:r>
              <a:rPr lang="en-US" dirty="0"/>
              <a:t>"];</a:t>
            </a:r>
          </a:p>
          <a:p>
            <a:r>
              <a:rPr lang="en-US" dirty="0" err="1"/>
              <a:t>var</a:t>
            </a:r>
            <a:r>
              <a:rPr lang="en-US" dirty="0"/>
              <a:t> citrus = </a:t>
            </a:r>
            <a:r>
              <a:rPr lang="en-US" dirty="0" err="1"/>
              <a:t>fruits.slice</a:t>
            </a:r>
            <a:r>
              <a:rPr lang="en-US" dirty="0"/>
              <a:t>(3);</a:t>
            </a:r>
          </a:p>
          <a:p>
            <a:pPr lvl="0"/>
            <a:r>
              <a:rPr lang="en-US" dirty="0"/>
              <a:t>The slice() method can take two arguments like slice(1, 3</a:t>
            </a:r>
            <a:r>
              <a:rPr lang="en-US" dirty="0" smtClean="0"/>
              <a:t>).</a:t>
            </a:r>
            <a:endParaRPr lang="en-US" dirty="0"/>
          </a:p>
        </p:txBody>
      </p:sp>
    </p:spTree>
    <p:extLst>
      <p:ext uri="{BB962C8B-B14F-4D97-AF65-F5344CB8AC3E}">
        <p14:creationId xmlns:p14="http://schemas.microsoft.com/office/powerpoint/2010/main" val="478440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embed JavaScript in an HTML document</a:t>
            </a:r>
          </a:p>
        </p:txBody>
      </p:sp>
      <p:sp>
        <p:nvSpPr>
          <p:cNvPr id="3" name="Content Placeholder 2"/>
          <p:cNvSpPr>
            <a:spLocks noGrp="1"/>
          </p:cNvSpPr>
          <p:nvPr>
            <p:ph idx="1"/>
          </p:nvPr>
        </p:nvSpPr>
        <p:spPr/>
        <p:txBody>
          <a:bodyPr>
            <a:normAutofit fontScale="85000" lnSpcReduction="20000"/>
          </a:bodyPr>
          <a:lstStyle/>
          <a:p>
            <a:pPr lvl="0"/>
            <a:r>
              <a:rPr lang="en-US" dirty="0"/>
              <a:t>&lt;script&gt; tag to indicate to the browser that the text which follows is part of a script.</a:t>
            </a:r>
          </a:p>
          <a:p>
            <a:pPr lvl="0"/>
            <a:r>
              <a:rPr lang="en-US" dirty="0"/>
              <a:t>The type attribute specifies the MIME type of the script as well as the scripting language used in the script—in </a:t>
            </a:r>
            <a:r>
              <a:rPr lang="en-US" dirty="0" smtClean="0"/>
              <a:t>this case</a:t>
            </a:r>
            <a:r>
              <a:rPr lang="en-US" dirty="0"/>
              <a:t>, a text file written in </a:t>
            </a:r>
            <a:r>
              <a:rPr lang="en-US" dirty="0" err="1"/>
              <a:t>javascript</a:t>
            </a:r>
            <a:r>
              <a:rPr lang="en-US" dirty="0"/>
              <a:t>. </a:t>
            </a:r>
            <a:endParaRPr lang="en-US" dirty="0" smtClean="0"/>
          </a:p>
          <a:p>
            <a:pPr lvl="0"/>
            <a:r>
              <a:rPr lang="en-US" dirty="0" smtClean="0"/>
              <a:t>In HTML5, the </a:t>
            </a:r>
            <a:r>
              <a:rPr lang="en-US" dirty="0"/>
              <a:t>default MIME type for a &lt;script&gt; is "text/html", so you can omit the type attribute from </a:t>
            </a:r>
            <a:r>
              <a:rPr lang="en-US" dirty="0" smtClean="0"/>
              <a:t>your &lt;script</a:t>
            </a:r>
            <a:r>
              <a:rPr lang="en-US" dirty="0"/>
              <a:t>&gt; tags</a:t>
            </a:r>
          </a:p>
          <a:p>
            <a:pPr lvl="0"/>
            <a:r>
              <a:rPr lang="en-US" dirty="0"/>
              <a:t>Individual white-space characters between words in a string are not ignored by the browser.</a:t>
            </a:r>
          </a:p>
          <a:p>
            <a:pPr lvl="0"/>
            <a:r>
              <a:rPr lang="en-US" dirty="0"/>
              <a:t>browsers ignore leading white-space characters (i.e., white space at the beginning of a string).</a:t>
            </a:r>
          </a:p>
          <a:p>
            <a:pPr lvl="0"/>
            <a:r>
              <a:rPr lang="en-US" dirty="0"/>
              <a:t>Strings in JavaScript can be enclosed in either double quotation marks (") or single quotation marks</a:t>
            </a:r>
          </a:p>
          <a:p>
            <a:r>
              <a:rPr lang="en-US" dirty="0"/>
              <a:t>(‘)</a:t>
            </a:r>
          </a:p>
          <a:p>
            <a:endParaRPr lang="en-US" dirty="0"/>
          </a:p>
        </p:txBody>
      </p:sp>
    </p:spTree>
    <p:extLst>
      <p:ext uri="{BB962C8B-B14F-4D97-AF65-F5344CB8AC3E}">
        <p14:creationId xmlns:p14="http://schemas.microsoft.com/office/powerpoint/2010/main" val="296462093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The method then selects elements from the start argument, and up to (but </a:t>
            </a:r>
            <a:r>
              <a:rPr lang="en-US" dirty="0" smtClean="0"/>
              <a:t>not including</a:t>
            </a:r>
            <a:r>
              <a:rPr lang="en-US" dirty="0"/>
              <a:t>) the end argument.</a:t>
            </a:r>
          </a:p>
          <a:p>
            <a:r>
              <a:rPr lang="en-US" dirty="0" err="1"/>
              <a:t>var</a:t>
            </a:r>
            <a:r>
              <a:rPr lang="en-US" dirty="0"/>
              <a:t> fruits = ["</a:t>
            </a:r>
            <a:r>
              <a:rPr lang="en-US" dirty="0" err="1"/>
              <a:t>Banana","Orange","Lemon","Apple","Mango</a:t>
            </a:r>
            <a:r>
              <a:rPr lang="en-US" dirty="0"/>
              <a:t>"]; </a:t>
            </a:r>
            <a:endParaRPr lang="en-US" dirty="0" smtClean="0"/>
          </a:p>
          <a:p>
            <a:r>
              <a:rPr lang="en-US" dirty="0" err="1" smtClean="0"/>
              <a:t>var</a:t>
            </a:r>
            <a:r>
              <a:rPr lang="en-US" dirty="0" smtClean="0"/>
              <a:t> </a:t>
            </a:r>
            <a:r>
              <a:rPr lang="en-US" dirty="0"/>
              <a:t>citrus = </a:t>
            </a:r>
            <a:r>
              <a:rPr lang="en-US" dirty="0" err="1"/>
              <a:t>fruits.slice</a:t>
            </a:r>
            <a:r>
              <a:rPr lang="en-US" dirty="0"/>
              <a:t>(1,3);</a:t>
            </a:r>
          </a:p>
          <a:p>
            <a:pPr lvl="0"/>
            <a:r>
              <a:rPr lang="en-US" dirty="0"/>
              <a:t>The sort() method sorts an array alphabetically:</a:t>
            </a:r>
          </a:p>
          <a:p>
            <a:r>
              <a:rPr lang="en-US" dirty="0" err="1"/>
              <a:t>var</a:t>
            </a:r>
            <a:r>
              <a:rPr lang="en-US" dirty="0"/>
              <a:t> fruits = ["</a:t>
            </a:r>
            <a:r>
              <a:rPr lang="en-US" dirty="0" err="1"/>
              <a:t>Banana","Orange","Apple","Mango</a:t>
            </a:r>
            <a:r>
              <a:rPr lang="en-US" dirty="0"/>
              <a:t>"]; </a:t>
            </a:r>
            <a:endParaRPr lang="en-US" dirty="0" smtClean="0"/>
          </a:p>
          <a:p>
            <a:r>
              <a:rPr lang="en-US" dirty="0" err="1" smtClean="0"/>
              <a:t>fruits.sort</a:t>
            </a:r>
            <a:r>
              <a:rPr lang="en-US" dirty="0" smtClean="0"/>
              <a:t>();  // </a:t>
            </a:r>
            <a:r>
              <a:rPr lang="en-US" dirty="0"/>
              <a:t>Sorts the elements of fruits</a:t>
            </a:r>
          </a:p>
          <a:p>
            <a:r>
              <a:rPr lang="en-US" dirty="0"/>
              <a:t/>
            </a:r>
            <a:br>
              <a:rPr lang="en-US" dirty="0"/>
            </a:br>
            <a:endParaRPr lang="en-US" dirty="0"/>
          </a:p>
          <a:p>
            <a:endParaRPr lang="en-US" dirty="0"/>
          </a:p>
        </p:txBody>
      </p:sp>
    </p:spTree>
    <p:extLst>
      <p:ext uri="{BB962C8B-B14F-4D97-AF65-F5344CB8AC3E}">
        <p14:creationId xmlns:p14="http://schemas.microsoft.com/office/powerpoint/2010/main" val="10677408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Numeric Sort</a:t>
            </a:r>
          </a:p>
        </p:txBody>
      </p:sp>
      <p:sp>
        <p:nvSpPr>
          <p:cNvPr id="3" name="Content Placeholder 2"/>
          <p:cNvSpPr>
            <a:spLocks noGrp="1"/>
          </p:cNvSpPr>
          <p:nvPr>
            <p:ph idx="1"/>
          </p:nvPr>
        </p:nvSpPr>
        <p:spPr/>
        <p:txBody>
          <a:bodyPr>
            <a:normAutofit/>
          </a:bodyPr>
          <a:lstStyle/>
          <a:p>
            <a:pPr lvl="0"/>
            <a:r>
              <a:rPr lang="en-US" dirty="0" smtClean="0"/>
              <a:t>By </a:t>
            </a:r>
            <a:r>
              <a:rPr lang="en-US" dirty="0"/>
              <a:t>default, the sort() function sorts values as strings.</a:t>
            </a:r>
          </a:p>
          <a:p>
            <a:pPr lvl="0"/>
            <a:r>
              <a:rPr lang="en-US" dirty="0"/>
              <a:t>This works well for strings .</a:t>
            </a:r>
          </a:p>
          <a:p>
            <a:pPr lvl="0"/>
            <a:r>
              <a:rPr lang="en-US" dirty="0"/>
              <a:t>However, if numbers are sorted as strings, "25" is bigger than "100", because "2" is bigger than "1".</a:t>
            </a:r>
          </a:p>
          <a:p>
            <a:pPr marL="0" indent="0">
              <a:buNone/>
            </a:pPr>
            <a:r>
              <a:rPr lang="en-US" dirty="0"/>
              <a:t/>
            </a:r>
            <a:br>
              <a:rPr lang="en-US" dirty="0"/>
            </a:br>
            <a:endParaRPr lang="en-US" dirty="0"/>
          </a:p>
        </p:txBody>
      </p:sp>
    </p:spTree>
    <p:extLst>
      <p:ext uri="{BB962C8B-B14F-4D97-AF65-F5344CB8AC3E}">
        <p14:creationId xmlns:p14="http://schemas.microsoft.com/office/powerpoint/2010/main" val="25779192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lvl="0"/>
            <a:r>
              <a:rPr lang="en-US" dirty="0"/>
              <a:t>Because of this, the sort() method will produce incorrect result when sorting numbers</a:t>
            </a:r>
          </a:p>
          <a:p>
            <a:pPr lvl="0"/>
            <a:r>
              <a:rPr lang="en-US" dirty="0" smtClean="0"/>
              <a:t>Use </a:t>
            </a:r>
            <a:r>
              <a:rPr lang="en-US" dirty="0"/>
              <a:t>compare function for numeric sorting</a:t>
            </a:r>
            <a:r>
              <a:rPr lang="en-US" dirty="0" smtClean="0"/>
              <a:t>.</a:t>
            </a:r>
          </a:p>
          <a:p>
            <a:pPr lvl="0"/>
            <a:r>
              <a:rPr lang="en-US" dirty="0" smtClean="0"/>
              <a:t>A </a:t>
            </a:r>
            <a:r>
              <a:rPr lang="en-US" dirty="0"/>
              <a:t>function that defines an alternative sort order. </a:t>
            </a:r>
            <a:endParaRPr lang="en-US" dirty="0" smtClean="0"/>
          </a:p>
          <a:p>
            <a:pPr lvl="0"/>
            <a:r>
              <a:rPr lang="en-US" dirty="0" smtClean="0"/>
              <a:t>The </a:t>
            </a:r>
            <a:r>
              <a:rPr lang="en-US" dirty="0"/>
              <a:t>function should return a negative, zero, or positive value, depending on the arguments, like</a:t>
            </a:r>
            <a:r>
              <a:rPr lang="en-US" dirty="0" smtClean="0"/>
              <a:t>:</a:t>
            </a:r>
          </a:p>
          <a:p>
            <a:pPr lvl="0"/>
            <a:r>
              <a:rPr lang="en-US" dirty="0" smtClean="0"/>
              <a:t> </a:t>
            </a:r>
            <a:r>
              <a:rPr lang="en-US" dirty="0"/>
              <a:t>function(a, b)</a:t>
            </a:r>
          </a:p>
          <a:p>
            <a:r>
              <a:rPr lang="en-US" dirty="0"/>
              <a:t>{</a:t>
            </a:r>
          </a:p>
          <a:p>
            <a:r>
              <a:rPr lang="en-US" dirty="0"/>
              <a:t>return a-b;</a:t>
            </a:r>
          </a:p>
          <a:p>
            <a:r>
              <a:rPr lang="en-US" dirty="0"/>
              <a:t>}</a:t>
            </a:r>
          </a:p>
          <a:p>
            <a:endParaRPr lang="en-US" dirty="0"/>
          </a:p>
        </p:txBody>
      </p:sp>
    </p:spTree>
    <p:extLst>
      <p:ext uri="{BB962C8B-B14F-4D97-AF65-F5344CB8AC3E}">
        <p14:creationId xmlns:p14="http://schemas.microsoft.com/office/powerpoint/2010/main" val="19156958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When the sort() method compares two </a:t>
            </a:r>
            <a:r>
              <a:rPr lang="en-US" dirty="0" err="1"/>
              <a:t>values,itsends</a:t>
            </a:r>
            <a:r>
              <a:rPr lang="en-US" dirty="0"/>
              <a:t> the values to the compare </a:t>
            </a:r>
            <a:r>
              <a:rPr lang="en-US" dirty="0" err="1"/>
              <a:t>function,and</a:t>
            </a:r>
            <a:r>
              <a:rPr lang="en-US" dirty="0"/>
              <a:t> sorts the values according to the returned (negative, zero, positive) value.</a:t>
            </a:r>
          </a:p>
          <a:p>
            <a:pPr lvl="0"/>
            <a:r>
              <a:rPr lang="en-US" dirty="0"/>
              <a:t>Example:</a:t>
            </a:r>
          </a:p>
          <a:p>
            <a:pPr lvl="0"/>
            <a:r>
              <a:rPr lang="en-US" dirty="0" smtClean="0"/>
              <a:t>When </a:t>
            </a:r>
            <a:r>
              <a:rPr lang="en-US" dirty="0"/>
              <a:t>comparing 40 and 100, the sort() method calls the compare function(40,100</a:t>
            </a:r>
            <a:r>
              <a:rPr lang="en-US" dirty="0" smtClean="0"/>
              <a:t>).</a:t>
            </a:r>
          </a:p>
          <a:p>
            <a:pPr lvl="0"/>
            <a:r>
              <a:rPr lang="en-US" dirty="0" smtClean="0"/>
              <a:t>The</a:t>
            </a:r>
            <a:r>
              <a:rPr lang="en-US" dirty="0"/>
              <a:t>	function calculates 40-100, and returns -60 (a negative value</a:t>
            </a:r>
            <a:r>
              <a:rPr lang="en-US" dirty="0" smtClean="0"/>
              <a:t>).</a:t>
            </a:r>
          </a:p>
          <a:p>
            <a:pPr lvl="0"/>
            <a:r>
              <a:rPr lang="en-US" dirty="0" smtClean="0"/>
              <a:t>The </a:t>
            </a:r>
            <a:r>
              <a:rPr lang="en-US" dirty="0"/>
              <a:t>sort function will sort 40 as a value lower than 100.</a:t>
            </a:r>
          </a:p>
          <a:p>
            <a:endParaRPr lang="en-US" dirty="0"/>
          </a:p>
        </p:txBody>
      </p:sp>
    </p:spTree>
    <p:extLst>
      <p:ext uri="{BB962C8B-B14F-4D97-AF65-F5344CB8AC3E}">
        <p14:creationId xmlns:p14="http://schemas.microsoft.com/office/powerpoint/2010/main" val="35063192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82.jpeg"/>
          <p:cNvPicPr>
            <a:picLocks noGrp="1"/>
          </p:cNvPicPr>
          <p:nvPr>
            <p:ph idx="1"/>
          </p:nvPr>
        </p:nvPicPr>
        <p:blipFill>
          <a:blip r:embed="rId2" cstate="print"/>
          <a:stretch>
            <a:fillRect/>
          </a:stretch>
        </p:blipFill>
        <p:spPr>
          <a:xfrm>
            <a:off x="846909" y="195943"/>
            <a:ext cx="10515600" cy="5470934"/>
          </a:xfrm>
          <a:prstGeom prst="rect">
            <a:avLst/>
          </a:prstGeom>
        </p:spPr>
      </p:pic>
    </p:spTree>
    <p:extLst>
      <p:ext uri="{BB962C8B-B14F-4D97-AF65-F5344CB8AC3E}">
        <p14:creationId xmlns:p14="http://schemas.microsoft.com/office/powerpoint/2010/main" val="20984900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reverse() method reverses the elements in an array.</a:t>
            </a:r>
          </a:p>
          <a:p>
            <a:pPr lvl="0"/>
            <a:r>
              <a:rPr lang="en-US" dirty="0"/>
              <a:t>use it to sort an array in descending order:</a:t>
            </a:r>
          </a:p>
          <a:p>
            <a:r>
              <a:rPr lang="en-US" dirty="0" err="1"/>
              <a:t>var</a:t>
            </a:r>
            <a:r>
              <a:rPr lang="en-US" dirty="0"/>
              <a:t> fruits = ["Banana", "Orange", "</a:t>
            </a:r>
            <a:r>
              <a:rPr lang="en-US" dirty="0" err="1"/>
              <a:t>Apple","Mango</a:t>
            </a:r>
            <a:r>
              <a:rPr lang="en-US" dirty="0"/>
              <a:t>"]; </a:t>
            </a:r>
            <a:endParaRPr lang="en-US" dirty="0" smtClean="0"/>
          </a:p>
          <a:p>
            <a:r>
              <a:rPr lang="en-US" dirty="0" err="1" smtClean="0"/>
              <a:t>fruits.sort</a:t>
            </a:r>
            <a:r>
              <a:rPr lang="en-US" dirty="0"/>
              <a:t>();</a:t>
            </a:r>
          </a:p>
          <a:p>
            <a:r>
              <a:rPr lang="en-US" dirty="0"/>
              <a:t>// Sorts the elements of fruits</a:t>
            </a:r>
          </a:p>
          <a:p>
            <a:r>
              <a:rPr lang="en-US" dirty="0" err="1"/>
              <a:t>fruits.reverse</a:t>
            </a:r>
            <a:r>
              <a:rPr lang="en-US" dirty="0"/>
              <a:t>();</a:t>
            </a:r>
          </a:p>
          <a:p>
            <a:r>
              <a:rPr lang="en-US" dirty="0"/>
              <a:t>// Reverses the order of the elements</a:t>
            </a:r>
          </a:p>
        </p:txBody>
      </p:sp>
    </p:spTree>
    <p:extLst>
      <p:ext uri="{BB962C8B-B14F-4D97-AF65-F5344CB8AC3E}">
        <p14:creationId xmlns:p14="http://schemas.microsoft.com/office/powerpoint/2010/main" val="34144653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Associate </a:t>
            </a:r>
            <a:r>
              <a:rPr lang="en-US" b="1" dirty="0"/>
              <a:t>Arrays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a:t>Arrays with named indexes are called associative arrays (or hashes).</a:t>
            </a:r>
          </a:p>
          <a:p>
            <a:pPr lvl="0"/>
            <a:r>
              <a:rPr lang="en-US" dirty="0"/>
              <a:t>JavaScript does not support arrays with named indexes.</a:t>
            </a:r>
          </a:p>
          <a:p>
            <a:pPr lvl="0"/>
            <a:r>
              <a:rPr lang="en-US" dirty="0"/>
              <a:t>In JavaScript</a:t>
            </a:r>
            <a:r>
              <a:rPr lang="en-US" dirty="0" smtClean="0"/>
              <a:t>, arrays </a:t>
            </a:r>
            <a:r>
              <a:rPr lang="en-US" dirty="0"/>
              <a:t>always use numbered indexes</a:t>
            </a:r>
            <a:r>
              <a:rPr lang="en-US" dirty="0" smtClean="0"/>
              <a:t>.</a:t>
            </a:r>
            <a:endParaRPr lang="en-US" dirty="0"/>
          </a:p>
        </p:txBody>
      </p:sp>
    </p:spTree>
    <p:extLst>
      <p:ext uri="{BB962C8B-B14F-4D97-AF65-F5344CB8AC3E}">
        <p14:creationId xmlns:p14="http://schemas.microsoft.com/office/powerpoint/2010/main" val="29302774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Example</a:t>
            </a:r>
          </a:p>
          <a:p>
            <a:r>
              <a:rPr lang="en-US" dirty="0" err="1"/>
              <a:t>var</a:t>
            </a:r>
            <a:r>
              <a:rPr lang="en-US" dirty="0"/>
              <a:t> person = [];</a:t>
            </a:r>
          </a:p>
          <a:p>
            <a:r>
              <a:rPr lang="en-US" dirty="0"/>
              <a:t> person[0] = "John</a:t>
            </a:r>
            <a:r>
              <a:rPr lang="en-US" dirty="0" smtClean="0"/>
              <a:t>";</a:t>
            </a:r>
          </a:p>
          <a:p>
            <a:r>
              <a:rPr lang="en-US" dirty="0" smtClean="0"/>
              <a:t> </a:t>
            </a:r>
            <a:r>
              <a:rPr lang="en-US" dirty="0"/>
              <a:t>person[1] = "Doe"; </a:t>
            </a:r>
          </a:p>
          <a:p>
            <a:r>
              <a:rPr lang="en-US" dirty="0"/>
              <a:t>person[2] = 46;</a:t>
            </a:r>
          </a:p>
          <a:p>
            <a:r>
              <a:rPr lang="en-US" dirty="0" err="1"/>
              <a:t>var</a:t>
            </a:r>
            <a:r>
              <a:rPr lang="en-US" dirty="0"/>
              <a:t> x = </a:t>
            </a:r>
            <a:r>
              <a:rPr lang="en-US" dirty="0" err="1"/>
              <a:t>person.length</a:t>
            </a:r>
            <a:r>
              <a:rPr lang="en-US" dirty="0" smtClean="0"/>
              <a:t>; // </a:t>
            </a:r>
            <a:r>
              <a:rPr lang="en-US" dirty="0" err="1"/>
              <a:t>person.length</a:t>
            </a:r>
            <a:r>
              <a:rPr lang="en-US" dirty="0"/>
              <a:t> will return 3 </a:t>
            </a:r>
            <a:endParaRPr lang="en-US" dirty="0" smtClean="0"/>
          </a:p>
          <a:p>
            <a:r>
              <a:rPr lang="en-US" dirty="0" err="1" smtClean="0"/>
              <a:t>var</a:t>
            </a:r>
            <a:r>
              <a:rPr lang="en-US" dirty="0" smtClean="0"/>
              <a:t> </a:t>
            </a:r>
            <a:r>
              <a:rPr lang="en-US" dirty="0"/>
              <a:t>y = person[0</a:t>
            </a:r>
            <a:r>
              <a:rPr lang="en-US" dirty="0" smtClean="0"/>
              <a:t>]; // </a:t>
            </a:r>
            <a:r>
              <a:rPr lang="en-US" dirty="0"/>
              <a:t>person[0] will return "John"</a:t>
            </a:r>
          </a:p>
        </p:txBody>
      </p:sp>
    </p:spTree>
    <p:extLst>
      <p:ext uri="{BB962C8B-B14F-4D97-AF65-F5344CB8AC3E}">
        <p14:creationId xmlns:p14="http://schemas.microsoft.com/office/powerpoint/2010/main" val="19125970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a:t>If you use named indexes, JavaScript will redefine the array to a standard object.</a:t>
            </a:r>
          </a:p>
          <a:p>
            <a:pPr lvl="0"/>
            <a:r>
              <a:rPr lang="en-US" dirty="0"/>
              <a:t>After that, some array methods and properties will produce incorrect results</a:t>
            </a:r>
            <a:r>
              <a:rPr lang="en-US" dirty="0" smtClean="0"/>
              <a:t>.</a:t>
            </a:r>
            <a:endParaRPr lang="en-US" dirty="0"/>
          </a:p>
        </p:txBody>
      </p:sp>
    </p:spTree>
    <p:extLst>
      <p:ext uri="{BB962C8B-B14F-4D97-AF65-F5344CB8AC3E}">
        <p14:creationId xmlns:p14="http://schemas.microsoft.com/office/powerpoint/2010/main" val="340020479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Example:</a:t>
            </a:r>
          </a:p>
          <a:p>
            <a:r>
              <a:rPr lang="en-US" dirty="0" err="1"/>
              <a:t>var</a:t>
            </a:r>
            <a:r>
              <a:rPr lang="en-US" dirty="0"/>
              <a:t> person = []; </a:t>
            </a:r>
            <a:endParaRPr lang="en-US" dirty="0" smtClean="0"/>
          </a:p>
          <a:p>
            <a:r>
              <a:rPr lang="en-US" dirty="0" smtClean="0"/>
              <a:t>person</a:t>
            </a:r>
            <a:r>
              <a:rPr lang="en-US" dirty="0"/>
              <a:t>["</a:t>
            </a:r>
            <a:r>
              <a:rPr lang="en-US" dirty="0" err="1"/>
              <a:t>firstName</a:t>
            </a:r>
            <a:r>
              <a:rPr lang="en-US" dirty="0"/>
              <a:t>"] = "John"; </a:t>
            </a:r>
            <a:endParaRPr lang="en-US" dirty="0" smtClean="0"/>
          </a:p>
          <a:p>
            <a:r>
              <a:rPr lang="en-US" dirty="0" smtClean="0"/>
              <a:t>person</a:t>
            </a:r>
            <a:r>
              <a:rPr lang="en-US" dirty="0"/>
              <a:t>["</a:t>
            </a:r>
            <a:r>
              <a:rPr lang="en-US" dirty="0" err="1"/>
              <a:t>lastName</a:t>
            </a:r>
            <a:r>
              <a:rPr lang="en-US" dirty="0"/>
              <a:t>"] = "Doe"; </a:t>
            </a:r>
            <a:endParaRPr lang="en-US" dirty="0" smtClean="0"/>
          </a:p>
          <a:p>
            <a:r>
              <a:rPr lang="en-US" dirty="0" smtClean="0"/>
              <a:t>person</a:t>
            </a:r>
            <a:r>
              <a:rPr lang="en-US" dirty="0"/>
              <a:t>["age"] = 46;</a:t>
            </a:r>
          </a:p>
          <a:p>
            <a:r>
              <a:rPr lang="en-US" dirty="0" err="1"/>
              <a:t>var</a:t>
            </a:r>
            <a:r>
              <a:rPr lang="en-US" dirty="0"/>
              <a:t> x = </a:t>
            </a:r>
            <a:r>
              <a:rPr lang="en-US" dirty="0" err="1"/>
              <a:t>person.length</a:t>
            </a:r>
            <a:r>
              <a:rPr lang="en-US" dirty="0" smtClean="0"/>
              <a:t>; // </a:t>
            </a:r>
            <a:r>
              <a:rPr lang="en-US" dirty="0" err="1"/>
              <a:t>person.length</a:t>
            </a:r>
            <a:r>
              <a:rPr lang="en-US" dirty="0"/>
              <a:t> will return 0</a:t>
            </a:r>
          </a:p>
          <a:p>
            <a:r>
              <a:rPr lang="en-US" dirty="0" err="1"/>
              <a:t>var</a:t>
            </a:r>
            <a:r>
              <a:rPr lang="en-US" dirty="0"/>
              <a:t> y = person[0</a:t>
            </a:r>
            <a:r>
              <a:rPr lang="en-US" dirty="0" smtClean="0"/>
              <a:t>]; // </a:t>
            </a:r>
            <a:r>
              <a:rPr lang="en-US" dirty="0"/>
              <a:t>person[0] will return undefined</a:t>
            </a:r>
          </a:p>
        </p:txBody>
      </p:sp>
    </p:spTree>
    <p:extLst>
      <p:ext uri="{BB962C8B-B14F-4D97-AF65-F5344CB8AC3E}">
        <p14:creationId xmlns:p14="http://schemas.microsoft.com/office/powerpoint/2010/main" val="803261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lvl="0"/>
            <a:r>
              <a:rPr lang="en-US" u="sng" dirty="0"/>
              <a:t>document</a:t>
            </a:r>
            <a:r>
              <a:rPr lang="en-US" dirty="0"/>
              <a:t> object, which represents the HTML5 document the browser is currently displaying. </a:t>
            </a:r>
            <a:endParaRPr lang="en-US" dirty="0" smtClean="0"/>
          </a:p>
          <a:p>
            <a:pPr lvl="0"/>
            <a:r>
              <a:rPr lang="en-US" dirty="0" smtClean="0"/>
              <a:t>This </a:t>
            </a:r>
            <a:r>
              <a:rPr lang="en-US" dirty="0"/>
              <a:t>object allows you to specify text to display in the HTML5 document.</a:t>
            </a:r>
          </a:p>
          <a:p>
            <a:pPr lvl="0"/>
            <a:r>
              <a:rPr lang="en-US" dirty="0"/>
              <a:t>document object’s </a:t>
            </a:r>
            <a:r>
              <a:rPr lang="en-US" u="sng" dirty="0" err="1"/>
              <a:t>writeln</a:t>
            </a:r>
            <a:r>
              <a:rPr lang="en-US" u="sng" dirty="0"/>
              <a:t> </a:t>
            </a:r>
            <a:r>
              <a:rPr lang="en-US" dirty="0"/>
              <a:t>method is used to write a line of HTML5 markup in the HTML5 document.</a:t>
            </a:r>
          </a:p>
          <a:p>
            <a:pPr lvl="0"/>
            <a:r>
              <a:rPr lang="en-US" dirty="0"/>
              <a:t>Method </a:t>
            </a:r>
            <a:r>
              <a:rPr lang="en-US" u="sng" dirty="0" err="1"/>
              <a:t>writeln</a:t>
            </a:r>
            <a:r>
              <a:rPr lang="en-US" dirty="0"/>
              <a:t> instructs the browser to write the argument string into the web page for rendering.</a:t>
            </a:r>
          </a:p>
          <a:p>
            <a:pPr lvl="0"/>
            <a:r>
              <a:rPr lang="en-US" dirty="0"/>
              <a:t>If the string contains HTML5 elements, the browser interprets these elements and renders them </a:t>
            </a:r>
            <a:r>
              <a:rPr lang="en-US" dirty="0" smtClean="0"/>
              <a:t>on </a:t>
            </a:r>
            <a:r>
              <a:rPr lang="en-US" u="sng" dirty="0" smtClean="0"/>
              <a:t>the screen.</a:t>
            </a:r>
            <a:endParaRPr lang="en-US" dirty="0"/>
          </a:p>
        </p:txBody>
      </p:sp>
    </p:spTree>
    <p:extLst>
      <p:ext uri="{BB962C8B-B14F-4D97-AF65-F5344CB8AC3E}">
        <p14:creationId xmlns:p14="http://schemas.microsoft.com/office/powerpoint/2010/main" val="33906822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 Dimensional Arrays</a:t>
            </a:r>
            <a:endParaRPr lang="en-US" dirty="0"/>
          </a:p>
        </p:txBody>
      </p:sp>
      <p:sp>
        <p:nvSpPr>
          <p:cNvPr id="3" name="Content Placeholder 2"/>
          <p:cNvSpPr>
            <a:spLocks noGrp="1"/>
          </p:cNvSpPr>
          <p:nvPr>
            <p:ph idx="1"/>
          </p:nvPr>
        </p:nvSpPr>
        <p:spPr/>
        <p:txBody>
          <a:bodyPr>
            <a:normAutofit fontScale="92500"/>
          </a:bodyPr>
          <a:lstStyle/>
          <a:p>
            <a:pPr lvl="0"/>
            <a:r>
              <a:rPr lang="en-US" dirty="0"/>
              <a:t>Multidimensional arrays with two indices are often used to represent tables of values consisting of information arranged in rows and columns</a:t>
            </a:r>
          </a:p>
          <a:p>
            <a:pPr lvl="0"/>
            <a:r>
              <a:rPr lang="en-US" b="1" dirty="0"/>
              <a:t>Arrays that require two indices to identify a particular element are called two- dimensional arrays.</a:t>
            </a:r>
          </a:p>
          <a:p>
            <a:pPr lvl="0"/>
            <a:r>
              <a:rPr lang="en-US" dirty="0"/>
              <a:t>Multidimensional arrays can have more than two dimensions.</a:t>
            </a:r>
          </a:p>
          <a:p>
            <a:pPr lvl="0"/>
            <a:r>
              <a:rPr lang="en-US" dirty="0"/>
              <a:t>JavaScript does not support multidimensional arrays directly, but it does allow you to specify arrays whose elements are also arrays.</a:t>
            </a:r>
          </a:p>
          <a:p>
            <a:pPr lvl="0"/>
            <a:r>
              <a:rPr lang="en-US" b="1" dirty="0"/>
              <a:t>An array with m rows and n columns is called an m-by-n array.</a:t>
            </a:r>
          </a:p>
          <a:p>
            <a:pPr marL="0" indent="0">
              <a:buNone/>
            </a:pPr>
            <a:r>
              <a:rPr lang="en-US" b="1" dirty="0"/>
              <a:t/>
            </a:r>
            <a:br>
              <a:rPr lang="en-US" b="1" dirty="0"/>
            </a:br>
            <a:endParaRPr lang="en-US" b="1" dirty="0"/>
          </a:p>
        </p:txBody>
      </p:sp>
    </p:spTree>
    <p:extLst>
      <p:ext uri="{BB962C8B-B14F-4D97-AF65-F5344CB8AC3E}">
        <p14:creationId xmlns:p14="http://schemas.microsoft.com/office/powerpoint/2010/main" val="29577756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Every element in array a is identified by an element name of the form a[row][column</a:t>
            </a:r>
            <a:r>
              <a:rPr lang="en-US" dirty="0" smtClean="0"/>
              <a:t>].</a:t>
            </a:r>
          </a:p>
          <a:p>
            <a:pPr lvl="0"/>
            <a:r>
              <a:rPr lang="en-US" b="1" dirty="0" smtClean="0"/>
              <a:t>a </a:t>
            </a:r>
            <a:r>
              <a:rPr lang="en-US" b="1" dirty="0"/>
              <a:t>is the name of the array</a:t>
            </a:r>
            <a:r>
              <a:rPr lang="en-US" dirty="0"/>
              <a:t>, and </a:t>
            </a:r>
            <a:r>
              <a:rPr lang="en-US" b="1" dirty="0"/>
              <a:t>row and column are the indices that uniquely identify the row and column, respectively, of each element in a</a:t>
            </a:r>
            <a:r>
              <a:rPr lang="en-US" b="1" dirty="0" smtClean="0"/>
              <a:t>.</a:t>
            </a:r>
          </a:p>
          <a:p>
            <a:r>
              <a:rPr lang="en-US" dirty="0"/>
              <a:t>The element names in row 0 all have a first index of 0; </a:t>
            </a:r>
            <a:endParaRPr lang="en-US" dirty="0" smtClean="0"/>
          </a:p>
          <a:p>
            <a:r>
              <a:rPr lang="en-US" dirty="0" smtClean="0"/>
              <a:t>the </a:t>
            </a:r>
            <a:r>
              <a:rPr lang="en-US" dirty="0"/>
              <a:t>element names in column 3 all have a second index of 3.</a:t>
            </a:r>
          </a:p>
          <a:p>
            <a:pPr lvl="0"/>
            <a:endParaRPr lang="en-US" dirty="0"/>
          </a:p>
        </p:txBody>
      </p:sp>
    </p:spTree>
    <p:extLst>
      <p:ext uri="{BB962C8B-B14F-4D97-AF65-F5344CB8AC3E}">
        <p14:creationId xmlns:p14="http://schemas.microsoft.com/office/powerpoint/2010/main" val="21617356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83.jpeg"/>
          <p:cNvPicPr>
            <a:picLocks noGrp="1"/>
          </p:cNvPicPr>
          <p:nvPr>
            <p:ph idx="1"/>
          </p:nvPr>
        </p:nvPicPr>
        <p:blipFill>
          <a:blip r:embed="rId2" cstate="print"/>
          <a:stretch>
            <a:fillRect/>
          </a:stretch>
        </p:blipFill>
        <p:spPr>
          <a:xfrm>
            <a:off x="1136469" y="1690689"/>
            <a:ext cx="10528662" cy="4182268"/>
          </a:xfrm>
          <a:prstGeom prst="rect">
            <a:avLst/>
          </a:prstGeom>
        </p:spPr>
      </p:pic>
    </p:spTree>
    <p:extLst>
      <p:ext uri="{BB962C8B-B14F-4D97-AF65-F5344CB8AC3E}">
        <p14:creationId xmlns:p14="http://schemas.microsoft.com/office/powerpoint/2010/main" val="15264057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Arrays of </a:t>
            </a:r>
            <a:r>
              <a:rPr lang="en-US" b="1" dirty="0" smtClean="0"/>
              <a:t>One</a:t>
            </a:r>
            <a:r>
              <a:rPr lang="en-US" dirty="0" smtClean="0"/>
              <a:t> </a:t>
            </a:r>
            <a:r>
              <a:rPr lang="en-US" b="1" dirty="0"/>
              <a:t>dimensional Arrays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Multidimensional arrays can be initialized in declarations like a one-dimensional array. </a:t>
            </a:r>
            <a:endParaRPr lang="en-US" dirty="0" smtClean="0"/>
          </a:p>
          <a:p>
            <a:r>
              <a:rPr lang="en-US" dirty="0" smtClean="0"/>
              <a:t>Array </a:t>
            </a:r>
            <a:r>
              <a:rPr lang="en-US" dirty="0"/>
              <a:t>b with two rows and two columns could be declared and initialized with the statement </a:t>
            </a:r>
            <a:r>
              <a:rPr lang="en-US" dirty="0" smtClean="0"/>
              <a:t>.</a:t>
            </a:r>
          </a:p>
          <a:p>
            <a:r>
              <a:rPr lang="en-US" dirty="0" smtClean="0"/>
              <a:t>Two-dimensional </a:t>
            </a:r>
            <a:r>
              <a:rPr lang="en-US" dirty="0"/>
              <a:t>array with three rows and four </a:t>
            </a:r>
            <a:r>
              <a:rPr lang="en-US" dirty="0" smtClean="0"/>
              <a:t>columns.</a:t>
            </a:r>
          </a:p>
          <a:p>
            <a:endParaRPr lang="en-US" dirty="0"/>
          </a:p>
        </p:txBody>
      </p:sp>
      <p:pic>
        <p:nvPicPr>
          <p:cNvPr id="4" name="image184.png"/>
          <p:cNvPicPr/>
          <p:nvPr/>
        </p:nvPicPr>
        <p:blipFill>
          <a:blip r:embed="rId2" cstate="print"/>
          <a:stretch>
            <a:fillRect/>
          </a:stretch>
        </p:blipFill>
        <p:spPr>
          <a:xfrm>
            <a:off x="2436540" y="4586173"/>
            <a:ext cx="5516245" cy="502285"/>
          </a:xfrm>
          <a:prstGeom prst="rect">
            <a:avLst/>
          </a:prstGeom>
        </p:spPr>
      </p:pic>
    </p:spTree>
    <p:extLst>
      <p:ext uri="{BB962C8B-B14F-4D97-AF65-F5344CB8AC3E}">
        <p14:creationId xmlns:p14="http://schemas.microsoft.com/office/powerpoint/2010/main" val="12711158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lvl="0"/>
            <a:r>
              <a:rPr lang="en-US" dirty="0"/>
              <a:t>The values are grouped by row in square brackets.</a:t>
            </a:r>
          </a:p>
          <a:p>
            <a:pPr lvl="0"/>
            <a:r>
              <a:rPr lang="en-US" dirty="0" smtClean="0"/>
              <a:t>The </a:t>
            </a:r>
            <a:r>
              <a:rPr lang="en-US" dirty="0"/>
              <a:t>array [1, 2] initializes element b[0], and </a:t>
            </a:r>
            <a:endParaRPr lang="en-US" dirty="0" smtClean="0"/>
          </a:p>
          <a:p>
            <a:pPr lvl="0"/>
            <a:r>
              <a:rPr lang="en-US" dirty="0" smtClean="0"/>
              <a:t>the </a:t>
            </a:r>
            <a:r>
              <a:rPr lang="en-US" dirty="0"/>
              <a:t>array [3, 4] initializes element b[1]. </a:t>
            </a:r>
            <a:endParaRPr lang="en-US" dirty="0" smtClean="0"/>
          </a:p>
          <a:p>
            <a:pPr lvl="0"/>
            <a:r>
              <a:rPr lang="en-US" dirty="0" smtClean="0"/>
              <a:t>So </a:t>
            </a:r>
            <a:r>
              <a:rPr lang="en-US" dirty="0"/>
              <a:t>1 and 2 initialize b[0][0] and b[0][1], respectively. </a:t>
            </a:r>
            <a:endParaRPr lang="en-US" dirty="0" smtClean="0"/>
          </a:p>
          <a:p>
            <a:pPr marL="0" indent="0">
              <a:buNone/>
            </a:pPr>
            <a:r>
              <a:rPr lang="en-US" dirty="0"/>
              <a:t/>
            </a:r>
            <a:br>
              <a:rPr lang="en-US" dirty="0"/>
            </a:br>
            <a:endParaRPr lang="en-US" dirty="0"/>
          </a:p>
        </p:txBody>
      </p:sp>
      <p:pic>
        <p:nvPicPr>
          <p:cNvPr id="4" name="image184.png"/>
          <p:cNvPicPr/>
          <p:nvPr/>
        </p:nvPicPr>
        <p:blipFill>
          <a:blip r:embed="rId2" cstate="print"/>
          <a:stretch>
            <a:fillRect/>
          </a:stretch>
        </p:blipFill>
        <p:spPr>
          <a:xfrm>
            <a:off x="2436540" y="4586173"/>
            <a:ext cx="5516245" cy="502285"/>
          </a:xfrm>
          <a:prstGeom prst="rect">
            <a:avLst/>
          </a:prstGeom>
        </p:spPr>
      </p:pic>
    </p:spTree>
    <p:extLst>
      <p:ext uri="{BB962C8B-B14F-4D97-AF65-F5344CB8AC3E}">
        <p14:creationId xmlns:p14="http://schemas.microsoft.com/office/powerpoint/2010/main" val="161431007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Similarly, 3 and 4 initialize b[1][0] and b[1][1], respectively.</a:t>
            </a:r>
          </a:p>
          <a:p>
            <a:pPr lvl="0"/>
            <a:r>
              <a:rPr lang="en-US" dirty="0"/>
              <a:t>interpreter determines the number of rows by counting the number of </a:t>
            </a:r>
            <a:r>
              <a:rPr lang="en-US" dirty="0" err="1"/>
              <a:t>subinitializer</a:t>
            </a:r>
            <a:r>
              <a:rPr lang="en-US" dirty="0"/>
              <a:t> lists— arrays nested within the outermost array. </a:t>
            </a:r>
          </a:p>
          <a:p>
            <a:pPr lvl="0"/>
            <a:r>
              <a:rPr lang="en-US" dirty="0"/>
              <a:t>The interpreter determines the number of columns in each row by counting the number of values in the </a:t>
            </a:r>
            <a:r>
              <a:rPr lang="en-US" dirty="0" err="1" smtClean="0"/>
              <a:t>subarray</a:t>
            </a:r>
            <a:r>
              <a:rPr lang="en-US" dirty="0" smtClean="0"/>
              <a:t>.</a:t>
            </a:r>
            <a:endParaRPr lang="en-US" dirty="0"/>
          </a:p>
        </p:txBody>
      </p:sp>
    </p:spTree>
    <p:extLst>
      <p:ext uri="{BB962C8B-B14F-4D97-AF65-F5344CB8AC3E}">
        <p14:creationId xmlns:p14="http://schemas.microsoft.com/office/powerpoint/2010/main" val="14068388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Two-Dimensional Arrays with Rows of Different Lengths and new</a:t>
            </a:r>
            <a:endParaRPr lang="en-US" dirty="0"/>
          </a:p>
        </p:txBody>
      </p:sp>
      <p:sp>
        <p:nvSpPr>
          <p:cNvPr id="3" name="Content Placeholder 2"/>
          <p:cNvSpPr>
            <a:spLocks noGrp="1"/>
          </p:cNvSpPr>
          <p:nvPr>
            <p:ph idx="1"/>
          </p:nvPr>
        </p:nvSpPr>
        <p:spPr/>
        <p:txBody>
          <a:bodyPr>
            <a:normAutofit/>
          </a:bodyPr>
          <a:lstStyle/>
          <a:p>
            <a:pPr lvl="0"/>
            <a:r>
              <a:rPr lang="en-US" dirty="0"/>
              <a:t>The	rows	</a:t>
            </a:r>
            <a:r>
              <a:rPr lang="en-US" dirty="0" smtClean="0"/>
              <a:t>of a</a:t>
            </a:r>
            <a:r>
              <a:rPr lang="en-US" dirty="0"/>
              <a:t>	two-dimensional	array	can	vary	in	length.	</a:t>
            </a:r>
            <a:endParaRPr lang="en-US" dirty="0" smtClean="0"/>
          </a:p>
          <a:p>
            <a:pPr marL="0" lvl="0" indent="0">
              <a:buNone/>
            </a:pPr>
            <a:r>
              <a:rPr lang="en-US" dirty="0" smtClean="0"/>
              <a:t>The	declaration </a:t>
            </a:r>
            <a:r>
              <a:rPr lang="en-US" dirty="0" err="1"/>
              <a:t>var</a:t>
            </a:r>
            <a:r>
              <a:rPr lang="en-US" dirty="0"/>
              <a:t> b = [ [ 1, 2 ], [ 3, 4, 5 ] ];</a:t>
            </a:r>
          </a:p>
          <a:p>
            <a:pPr lvl="0"/>
            <a:r>
              <a:rPr lang="en-US" dirty="0"/>
              <a:t>creates array b with row 0 containing two elements (1 and 2) and row 1 containing three elements (3, 4 and 5).</a:t>
            </a:r>
          </a:p>
          <a:p>
            <a:pPr lvl="0"/>
            <a:r>
              <a:rPr lang="en-US" dirty="0"/>
              <a:t>Creating Two-Dimensional Arrays with </a:t>
            </a:r>
            <a:r>
              <a:rPr lang="en-US" dirty="0" smtClean="0"/>
              <a:t>new</a:t>
            </a:r>
            <a:endParaRPr lang="en-US" dirty="0"/>
          </a:p>
        </p:txBody>
      </p:sp>
    </p:spTree>
    <p:extLst>
      <p:ext uri="{BB962C8B-B14F-4D97-AF65-F5344CB8AC3E}">
        <p14:creationId xmlns:p14="http://schemas.microsoft.com/office/powerpoint/2010/main" val="7510793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A multidimensional array in which each row has a different number of columns can be allocated dynamically, as follows:</a:t>
            </a:r>
          </a:p>
          <a:p>
            <a:r>
              <a:rPr lang="en-US" b="1" dirty="0" err="1"/>
              <a:t>var</a:t>
            </a:r>
            <a:r>
              <a:rPr lang="en-US" b="1" dirty="0"/>
              <a:t> b;</a:t>
            </a:r>
            <a:endParaRPr lang="en-US" dirty="0"/>
          </a:p>
          <a:p>
            <a:r>
              <a:rPr lang="en-US" b="1" dirty="0"/>
              <a:t>b = new Array( 2 ); // allocate two rows</a:t>
            </a:r>
            <a:endParaRPr lang="en-US" dirty="0"/>
          </a:p>
          <a:p>
            <a:r>
              <a:rPr lang="en-US" b="1" dirty="0"/>
              <a:t>b[ 0 ] = new Array( 5 ); // allocate columns for row 0</a:t>
            </a:r>
            <a:endParaRPr lang="en-US" dirty="0"/>
          </a:p>
          <a:p>
            <a:r>
              <a:rPr lang="en-US" b="1" dirty="0"/>
              <a:t>b[ 1 ] = new Array( 3 ); // allocate columns for row 1</a:t>
            </a:r>
            <a:endParaRPr lang="en-US" dirty="0"/>
          </a:p>
          <a:p>
            <a:pPr lvl="0"/>
            <a:r>
              <a:rPr lang="en-US" dirty="0"/>
              <a:t>The preceding code creates a two-dimensional array with two rows. Row 0 has five columns, and row 1 has three columns.</a:t>
            </a:r>
          </a:p>
        </p:txBody>
      </p:sp>
    </p:spTree>
    <p:extLst>
      <p:ext uri="{BB962C8B-B14F-4D97-AF65-F5344CB8AC3E}">
        <p14:creationId xmlns:p14="http://schemas.microsoft.com/office/powerpoint/2010/main" val="40369280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85.png"/>
          <p:cNvPicPr>
            <a:picLocks noGrp="1"/>
          </p:cNvPicPr>
          <p:nvPr>
            <p:ph idx="1"/>
          </p:nvPr>
        </p:nvPicPr>
        <p:blipFill>
          <a:blip r:embed="rId2" cstate="print"/>
          <a:stretch>
            <a:fillRect/>
          </a:stretch>
        </p:blipFill>
        <p:spPr>
          <a:xfrm>
            <a:off x="838200" y="1175658"/>
            <a:ext cx="8331925" cy="4273256"/>
          </a:xfrm>
          <a:prstGeom prst="rect">
            <a:avLst/>
          </a:prstGeom>
        </p:spPr>
      </p:pic>
      <p:grpSp>
        <p:nvGrpSpPr>
          <p:cNvPr id="5" name="Group 2"/>
          <p:cNvGrpSpPr>
            <a:grpSpLocks/>
          </p:cNvGrpSpPr>
          <p:nvPr/>
        </p:nvGrpSpPr>
        <p:grpSpPr bwMode="auto">
          <a:xfrm>
            <a:off x="9946005" y="2854734"/>
            <a:ext cx="1817688" cy="1930400"/>
            <a:chOff x="14462" y="2246"/>
            <a:chExt cx="2864" cy="3039"/>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6" y="2260"/>
              <a:ext cx="2835" cy="21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14469" y="2252"/>
              <a:ext cx="2849" cy="3024"/>
            </a:xfrm>
            <a:prstGeom prst="rect">
              <a:avLst/>
            </a:prstGeom>
            <a:noFill/>
            <a:ln w="9144">
              <a:solidFill>
                <a:srgbClr val="FFD2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18985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OBJECTS</a:t>
            </a:r>
            <a:endParaRPr lang="en-US" dirty="0"/>
          </a:p>
        </p:txBody>
      </p:sp>
      <p:sp>
        <p:nvSpPr>
          <p:cNvPr id="3" name="Content Placeholder 2"/>
          <p:cNvSpPr>
            <a:spLocks noGrp="1"/>
          </p:cNvSpPr>
          <p:nvPr>
            <p:ph idx="1"/>
          </p:nvPr>
        </p:nvSpPr>
        <p:spPr>
          <a:xfrm>
            <a:off x="418012" y="1890939"/>
            <a:ext cx="11157857" cy="4351338"/>
          </a:xfrm>
        </p:spPr>
        <p:txBody>
          <a:bodyPr>
            <a:normAutofit/>
          </a:bodyPr>
          <a:lstStyle/>
          <a:p>
            <a:pPr lvl="0"/>
            <a:r>
              <a:rPr lang="en-US" dirty="0"/>
              <a:t>In JavaScript</a:t>
            </a:r>
            <a:r>
              <a:rPr lang="en-US" dirty="0" smtClean="0"/>
              <a:t>, object </a:t>
            </a:r>
            <a:r>
              <a:rPr lang="en-US" dirty="0"/>
              <a:t>is the king.</a:t>
            </a:r>
          </a:p>
          <a:p>
            <a:pPr lvl="0"/>
            <a:r>
              <a:rPr lang="en-US" dirty="0"/>
              <a:t>Almost "everything" is an object.</a:t>
            </a:r>
          </a:p>
          <a:p>
            <a:pPr lvl="0"/>
            <a:r>
              <a:rPr lang="en-US" dirty="0"/>
              <a:t>Booleans can be objects (if defined with the new keyword)</a:t>
            </a:r>
          </a:p>
          <a:p>
            <a:pPr lvl="0"/>
            <a:r>
              <a:rPr lang="en-US" dirty="0"/>
              <a:t>Numbers can be objects (if defined with the new keyword)</a:t>
            </a:r>
          </a:p>
          <a:p>
            <a:pPr lvl="0"/>
            <a:r>
              <a:rPr lang="en-US" dirty="0"/>
              <a:t>Strings can be objects (if defined with the new keyword)</a:t>
            </a:r>
          </a:p>
          <a:p>
            <a:pPr lvl="0"/>
            <a:endParaRPr lang="en-US" dirty="0"/>
          </a:p>
        </p:txBody>
      </p:sp>
    </p:spTree>
    <p:extLst>
      <p:ext uri="{BB962C8B-B14F-4D97-AF65-F5344CB8AC3E}">
        <p14:creationId xmlns:p14="http://schemas.microsoft.com/office/powerpoint/2010/main" val="1870747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JavaScript </a:t>
            </a:r>
            <a:r>
              <a:rPr lang="en-US" b="1" dirty="0"/>
              <a:t>“hello” example with inline style</a:t>
            </a:r>
            <a:br>
              <a:rPr lang="en-US" b="1" dirty="0"/>
            </a:br>
            <a:endParaRPr lang="en-US" dirty="0"/>
          </a:p>
        </p:txBody>
      </p:sp>
      <p:pic>
        <p:nvPicPr>
          <p:cNvPr id="7" name="image81.jpeg"/>
          <p:cNvPicPr>
            <a:picLocks noGrp="1"/>
          </p:cNvPicPr>
          <p:nvPr>
            <p:ph idx="1"/>
          </p:nvPr>
        </p:nvPicPr>
        <p:blipFill>
          <a:blip r:embed="rId2" cstate="print"/>
          <a:stretch>
            <a:fillRect/>
          </a:stretch>
        </p:blipFill>
        <p:spPr>
          <a:xfrm>
            <a:off x="731519" y="1214847"/>
            <a:ext cx="10894423" cy="5055324"/>
          </a:xfrm>
          <a:prstGeom prst="rect">
            <a:avLst/>
          </a:prstGeom>
        </p:spPr>
      </p:pic>
    </p:spTree>
    <p:extLst>
      <p:ext uri="{BB962C8B-B14F-4D97-AF65-F5344CB8AC3E}">
        <p14:creationId xmlns:p14="http://schemas.microsoft.com/office/powerpoint/2010/main" val="40888380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Dates are always objects</a:t>
            </a:r>
          </a:p>
          <a:p>
            <a:pPr lvl="0"/>
            <a:r>
              <a:rPr lang="en-US" dirty="0" err="1"/>
              <a:t>Maths</a:t>
            </a:r>
            <a:r>
              <a:rPr lang="en-US" dirty="0"/>
              <a:t> are always objects</a:t>
            </a:r>
          </a:p>
          <a:p>
            <a:pPr lvl="0"/>
            <a:r>
              <a:rPr lang="en-US" dirty="0"/>
              <a:t>Regular expressions are always objects</a:t>
            </a:r>
          </a:p>
          <a:p>
            <a:pPr lvl="0"/>
            <a:r>
              <a:rPr lang="en-US" dirty="0"/>
              <a:t>Arrays are always objects</a:t>
            </a:r>
          </a:p>
          <a:p>
            <a:pPr lvl="0"/>
            <a:r>
              <a:rPr lang="en-US" dirty="0"/>
              <a:t>Functions are always objects</a:t>
            </a:r>
          </a:p>
          <a:p>
            <a:pPr lvl="0"/>
            <a:r>
              <a:rPr lang="en-US" dirty="0"/>
              <a:t>All JavaScript values, except primitives, are objects</a:t>
            </a:r>
          </a:p>
        </p:txBody>
      </p:sp>
    </p:spTree>
    <p:extLst>
      <p:ext uri="{BB962C8B-B14F-4D97-AF65-F5344CB8AC3E}">
        <p14:creationId xmlns:p14="http://schemas.microsoft.com/office/powerpoint/2010/main" val="17711501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With JavaScript, you can define and create your own objects.</a:t>
            </a:r>
            <a:endParaRPr lang="en-US" sz="1200" dirty="0"/>
          </a:p>
          <a:p>
            <a:pPr lvl="0"/>
            <a:r>
              <a:rPr lang="en-US" dirty="0"/>
              <a:t>There are different ways to create new objects:</a:t>
            </a:r>
            <a:endParaRPr lang="en-US" sz="1200" dirty="0"/>
          </a:p>
          <a:p>
            <a:pPr lvl="1"/>
            <a:endParaRPr lang="en-US" dirty="0" smtClean="0"/>
          </a:p>
          <a:p>
            <a:pPr lvl="1"/>
            <a:r>
              <a:rPr lang="en-US" sz="2800" b="1" dirty="0" smtClean="0"/>
              <a:t>Define </a:t>
            </a:r>
            <a:r>
              <a:rPr lang="en-US" sz="2800" b="1" dirty="0"/>
              <a:t>and create a single object, using an object literal. </a:t>
            </a:r>
            <a:endParaRPr lang="en-US" sz="2800" b="1" dirty="0" smtClean="0"/>
          </a:p>
          <a:p>
            <a:pPr lvl="1"/>
            <a:r>
              <a:rPr lang="en-US" sz="2800" b="1" dirty="0" smtClean="0"/>
              <a:t>2)Define </a:t>
            </a:r>
            <a:r>
              <a:rPr lang="en-US" sz="2800" b="1" dirty="0"/>
              <a:t>and create a single object, with the keyword new.</a:t>
            </a:r>
          </a:p>
          <a:p>
            <a:pPr marL="0" indent="0">
              <a:buNone/>
            </a:pPr>
            <a:r>
              <a:rPr lang="en-US" dirty="0"/>
              <a:t/>
            </a:r>
            <a:br>
              <a:rPr lang="en-US" dirty="0"/>
            </a:br>
            <a:endParaRPr lang="en-US" dirty="0"/>
          </a:p>
        </p:txBody>
      </p:sp>
    </p:spTree>
    <p:extLst>
      <p:ext uri="{BB962C8B-B14F-4D97-AF65-F5344CB8AC3E}">
        <p14:creationId xmlns:p14="http://schemas.microsoft.com/office/powerpoint/2010/main" val="7006208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JavaScript objects are written with curly braces. </a:t>
            </a:r>
            <a:endParaRPr lang="en-US" dirty="0" smtClean="0"/>
          </a:p>
          <a:p>
            <a:pPr lvl="0"/>
            <a:r>
              <a:rPr lang="en-US" dirty="0" smtClean="0"/>
              <a:t>Object </a:t>
            </a:r>
            <a:r>
              <a:rPr lang="en-US" dirty="0"/>
              <a:t>properties are written </a:t>
            </a:r>
            <a:r>
              <a:rPr lang="en-US" dirty="0" smtClean="0"/>
              <a:t>as</a:t>
            </a:r>
            <a:r>
              <a:rPr lang="en-US" sz="1200" dirty="0" smtClean="0"/>
              <a:t> </a:t>
            </a:r>
            <a:r>
              <a:rPr lang="en-US" dirty="0" err="1" smtClean="0"/>
              <a:t>name:value</a:t>
            </a:r>
            <a:r>
              <a:rPr lang="en-US" dirty="0" smtClean="0"/>
              <a:t> </a:t>
            </a:r>
            <a:r>
              <a:rPr lang="en-US" dirty="0"/>
              <a:t>pairs, separated by commas.</a:t>
            </a:r>
          </a:p>
          <a:p>
            <a:pPr lvl="0"/>
            <a:r>
              <a:rPr lang="en-US" dirty="0"/>
              <a:t>The following example creates a new JavaScript object with four properties: </a:t>
            </a:r>
            <a:endParaRPr lang="en-US" dirty="0" smtClean="0"/>
          </a:p>
          <a:p>
            <a:pPr lvl="0"/>
            <a:r>
              <a:rPr lang="en-US" dirty="0" err="1" smtClean="0"/>
              <a:t>var</a:t>
            </a:r>
            <a:r>
              <a:rPr lang="en-US" dirty="0" smtClean="0"/>
              <a:t> </a:t>
            </a:r>
            <a:r>
              <a:rPr lang="en-US" dirty="0"/>
              <a:t>person = {</a:t>
            </a:r>
            <a:r>
              <a:rPr lang="en-US" dirty="0" err="1"/>
              <a:t>firstName</a:t>
            </a:r>
            <a:r>
              <a:rPr lang="en-US" dirty="0"/>
              <a:t>:“xyz”, </a:t>
            </a:r>
            <a:r>
              <a:rPr lang="en-US" dirty="0" err="1"/>
              <a:t>lastName</a:t>
            </a:r>
            <a:r>
              <a:rPr lang="en-US" dirty="0"/>
              <a:t>:“</a:t>
            </a:r>
            <a:r>
              <a:rPr lang="en-US" dirty="0" err="1"/>
              <a:t>pqr</a:t>
            </a:r>
            <a:r>
              <a:rPr lang="en-US" dirty="0"/>
              <a:t>", age:50, </a:t>
            </a:r>
            <a:r>
              <a:rPr lang="en-US" dirty="0" err="1"/>
              <a:t>eyeColor</a:t>
            </a:r>
            <a:r>
              <a:rPr lang="en-US" dirty="0"/>
              <a:t>:"blue"};</a:t>
            </a:r>
            <a:endParaRPr lang="en-US" sz="1200" dirty="0"/>
          </a:p>
          <a:p>
            <a:pPr lvl="0"/>
            <a:endParaRPr lang="en-US" sz="1200" dirty="0"/>
          </a:p>
        </p:txBody>
      </p:sp>
    </p:spTree>
    <p:extLst>
      <p:ext uri="{BB962C8B-B14F-4D97-AF65-F5344CB8AC3E}">
        <p14:creationId xmlns:p14="http://schemas.microsoft.com/office/powerpoint/2010/main" val="3519014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object (person) in the example above has 4 properties</a:t>
            </a:r>
            <a:r>
              <a:rPr lang="en-US" dirty="0" smtClean="0"/>
              <a:t>:</a:t>
            </a:r>
          </a:p>
          <a:p>
            <a:pPr lvl="0"/>
            <a:r>
              <a:rPr lang="en-US" dirty="0" smtClean="0"/>
              <a:t> </a:t>
            </a:r>
            <a:r>
              <a:rPr lang="en-US" dirty="0" err="1"/>
              <a:t>firstName</a:t>
            </a:r>
            <a:r>
              <a:rPr lang="en-US" dirty="0"/>
              <a:t>, </a:t>
            </a:r>
            <a:r>
              <a:rPr lang="en-US" dirty="0" err="1"/>
              <a:t>lastName</a:t>
            </a:r>
            <a:r>
              <a:rPr lang="en-US" dirty="0"/>
              <a:t>,</a:t>
            </a:r>
            <a:r>
              <a:rPr lang="en-US" sz="1200" dirty="0"/>
              <a:t> </a:t>
            </a:r>
            <a:r>
              <a:rPr lang="en-US" dirty="0"/>
              <a:t>age, and </a:t>
            </a:r>
            <a:r>
              <a:rPr lang="en-US" dirty="0" err="1"/>
              <a:t>eyeColor</a:t>
            </a:r>
            <a:r>
              <a:rPr lang="en-US" dirty="0"/>
              <a:t>.</a:t>
            </a:r>
          </a:p>
          <a:p>
            <a:pPr lvl="0"/>
            <a:r>
              <a:rPr lang="en-US" dirty="0"/>
              <a:t>A JavaScript object is a collection of named values</a:t>
            </a:r>
            <a:endParaRPr lang="en-US" sz="1200" dirty="0"/>
          </a:p>
          <a:p>
            <a:pPr lvl="0"/>
            <a:r>
              <a:rPr lang="en-US" dirty="0"/>
              <a:t>The named values, in JavaScript objects, are called properties.</a:t>
            </a:r>
          </a:p>
        </p:txBody>
      </p:sp>
    </p:spTree>
    <p:extLst>
      <p:ext uri="{BB962C8B-B14F-4D97-AF65-F5344CB8AC3E}">
        <p14:creationId xmlns:p14="http://schemas.microsoft.com/office/powerpoint/2010/main" val="28056231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following example also creates a new JavaScript object with four properties:</a:t>
            </a:r>
          </a:p>
          <a:p>
            <a:pPr lvl="0"/>
            <a:r>
              <a:rPr lang="en-US" dirty="0"/>
              <a:t>Properties are the values associated with a JavaScript object.</a:t>
            </a:r>
          </a:p>
          <a:p>
            <a:pPr lvl="0"/>
            <a:r>
              <a:rPr lang="en-US" dirty="0"/>
              <a:t>A JavaScript object is a collection of unordered properties.</a:t>
            </a:r>
          </a:p>
          <a:p>
            <a:pPr lvl="0"/>
            <a:r>
              <a:rPr lang="en-US" dirty="0"/>
              <a:t>Properties can usually be changed, added, and deleted, but some are read </a:t>
            </a:r>
            <a:r>
              <a:rPr lang="en-US" dirty="0" smtClean="0"/>
              <a:t>only</a:t>
            </a:r>
            <a:endParaRPr lang="en-US" dirty="0"/>
          </a:p>
        </p:txBody>
      </p:sp>
    </p:spTree>
    <p:extLst>
      <p:ext uri="{BB962C8B-B14F-4D97-AF65-F5344CB8AC3E}">
        <p14:creationId xmlns:p14="http://schemas.microsoft.com/office/powerpoint/2010/main" val="2256263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Example</a:t>
            </a:r>
          </a:p>
          <a:p>
            <a:r>
              <a:rPr lang="en-US" dirty="0" err="1"/>
              <a:t>var</a:t>
            </a:r>
            <a:r>
              <a:rPr lang="en-US" dirty="0"/>
              <a:t> person = new Object(); </a:t>
            </a:r>
            <a:endParaRPr lang="en-US" dirty="0" smtClean="0"/>
          </a:p>
          <a:p>
            <a:r>
              <a:rPr lang="en-US" dirty="0" err="1" smtClean="0"/>
              <a:t>person.firstName</a:t>
            </a:r>
            <a:r>
              <a:rPr lang="en-US" dirty="0" smtClean="0"/>
              <a:t> </a:t>
            </a:r>
            <a:r>
              <a:rPr lang="en-US" dirty="0"/>
              <a:t>= “xyz"; </a:t>
            </a:r>
            <a:endParaRPr lang="en-US" dirty="0" smtClean="0"/>
          </a:p>
          <a:p>
            <a:r>
              <a:rPr lang="en-US" dirty="0" err="1" smtClean="0"/>
              <a:t>person.lastName</a:t>
            </a:r>
            <a:r>
              <a:rPr lang="en-US" dirty="0" smtClean="0"/>
              <a:t> </a:t>
            </a:r>
            <a:r>
              <a:rPr lang="en-US" dirty="0"/>
              <a:t>= “</a:t>
            </a:r>
            <a:r>
              <a:rPr lang="en-US" dirty="0" err="1"/>
              <a:t>pqr</a:t>
            </a:r>
            <a:r>
              <a:rPr lang="en-US" dirty="0"/>
              <a:t>"; </a:t>
            </a:r>
            <a:endParaRPr lang="en-US" dirty="0" smtClean="0"/>
          </a:p>
          <a:p>
            <a:r>
              <a:rPr lang="en-US" dirty="0" err="1" smtClean="0"/>
              <a:t>person.age</a:t>
            </a:r>
            <a:r>
              <a:rPr lang="en-US" dirty="0" smtClean="0"/>
              <a:t> </a:t>
            </a:r>
            <a:r>
              <a:rPr lang="en-US" dirty="0"/>
              <a:t>= 50; </a:t>
            </a:r>
            <a:endParaRPr lang="en-US" dirty="0" smtClean="0"/>
          </a:p>
          <a:p>
            <a:r>
              <a:rPr lang="en-US" dirty="0" err="1" smtClean="0"/>
              <a:t>person.eyeColor</a:t>
            </a:r>
            <a:r>
              <a:rPr lang="en-US" dirty="0" smtClean="0"/>
              <a:t> </a:t>
            </a:r>
            <a:r>
              <a:rPr lang="en-US" dirty="0"/>
              <a:t>= "blue";</a:t>
            </a:r>
          </a:p>
        </p:txBody>
      </p:sp>
    </p:spTree>
    <p:extLst>
      <p:ext uri="{BB962C8B-B14F-4D97-AF65-F5344CB8AC3E}">
        <p14:creationId xmlns:p14="http://schemas.microsoft.com/office/powerpoint/2010/main" val="38493107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Add new OBJECT properties &amp; Accessing OBJECT properties</a:t>
            </a: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a:t>You can add new properties to an existing object by simply giving it a value.</a:t>
            </a:r>
          </a:p>
          <a:p>
            <a:pPr lvl="0"/>
            <a:r>
              <a:rPr lang="en-US" dirty="0"/>
              <a:t>Assume that the person object already exists - you can then give it new properties:</a:t>
            </a:r>
          </a:p>
          <a:p>
            <a:pPr lvl="0"/>
            <a:r>
              <a:rPr lang="en-US" dirty="0"/>
              <a:t>Example </a:t>
            </a:r>
            <a:r>
              <a:rPr lang="en-US" dirty="0" err="1"/>
              <a:t>person.city</a:t>
            </a:r>
            <a:r>
              <a:rPr lang="en-US" dirty="0"/>
              <a:t> = ”</a:t>
            </a:r>
            <a:r>
              <a:rPr lang="en-US" dirty="0" err="1"/>
              <a:t>kochi</a:t>
            </a:r>
            <a:r>
              <a:rPr lang="en-US" dirty="0"/>
              <a:t>";</a:t>
            </a:r>
          </a:p>
          <a:p>
            <a:pPr lvl="0"/>
            <a:r>
              <a:rPr lang="en-US" dirty="0"/>
              <a:t>syntax for accessing the property of an object is: </a:t>
            </a:r>
            <a:endParaRPr lang="en-US" dirty="0" smtClean="0"/>
          </a:p>
          <a:p>
            <a:pPr lvl="0"/>
            <a:r>
              <a:rPr lang="en-US" dirty="0" err="1" smtClean="0"/>
              <a:t>objectName.property</a:t>
            </a:r>
            <a:r>
              <a:rPr lang="en-US" dirty="0"/>
              <a:t>	</a:t>
            </a:r>
            <a:r>
              <a:rPr lang="en-US" dirty="0" err="1"/>
              <a:t>person.age</a:t>
            </a:r>
            <a:endParaRPr lang="en-US" dirty="0"/>
          </a:p>
          <a:p>
            <a:r>
              <a:rPr lang="en-US" dirty="0"/>
              <a:t>or</a:t>
            </a:r>
          </a:p>
          <a:p>
            <a:r>
              <a:rPr lang="en-US" dirty="0" err="1"/>
              <a:t>objectName</a:t>
            </a:r>
            <a:r>
              <a:rPr lang="en-US" dirty="0"/>
              <a:t>["property"]	person["age"]</a:t>
            </a:r>
          </a:p>
          <a:p>
            <a:r>
              <a:rPr lang="en-US" dirty="0"/>
              <a:t>or</a:t>
            </a:r>
          </a:p>
          <a:p>
            <a:r>
              <a:rPr lang="en-US" dirty="0" err="1"/>
              <a:t>objectName</a:t>
            </a:r>
            <a:r>
              <a:rPr lang="en-US" dirty="0"/>
              <a:t>[expression] ------- x = "age"; person[x]</a:t>
            </a:r>
          </a:p>
        </p:txBody>
      </p:sp>
    </p:spTree>
    <p:extLst>
      <p:ext uri="{BB962C8B-B14F-4D97-AF65-F5344CB8AC3E}">
        <p14:creationId xmlns:p14="http://schemas.microsoft.com/office/powerpoint/2010/main" val="20625879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Accessing OBJECT properties</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person.firstname</a:t>
            </a:r>
            <a:r>
              <a:rPr lang="en-US" dirty="0"/>
              <a:t> + " is " + </a:t>
            </a:r>
            <a:r>
              <a:rPr lang="en-US" dirty="0" err="1"/>
              <a:t>person.age</a:t>
            </a:r>
            <a:r>
              <a:rPr lang="en-US" dirty="0"/>
              <a:t> + " years old."; or</a:t>
            </a:r>
          </a:p>
          <a:p>
            <a:r>
              <a:rPr lang="en-US" dirty="0"/>
              <a:t>person["</a:t>
            </a:r>
            <a:r>
              <a:rPr lang="en-US" dirty="0" err="1"/>
              <a:t>firstname</a:t>
            </a:r>
            <a:r>
              <a:rPr lang="en-US" dirty="0"/>
              <a:t>"] + " is " + person["age"] + " years old.";</a:t>
            </a:r>
          </a:p>
          <a:p>
            <a:pPr lvl="0"/>
            <a:r>
              <a:rPr lang="en-US" dirty="0"/>
              <a:t>The JavaScript for...in statement loops through the properties of an object.</a:t>
            </a:r>
          </a:p>
          <a:p>
            <a:pPr lvl="0"/>
            <a:r>
              <a:rPr lang="en-US" dirty="0"/>
              <a:t>Syntax</a:t>
            </a:r>
          </a:p>
          <a:p>
            <a:r>
              <a:rPr lang="en-US" dirty="0"/>
              <a:t>for (variable in object)</a:t>
            </a:r>
          </a:p>
          <a:p>
            <a:r>
              <a:rPr lang="en-US" dirty="0"/>
              <a:t>{</a:t>
            </a:r>
          </a:p>
          <a:p>
            <a:r>
              <a:rPr lang="en-US" dirty="0"/>
              <a:t>code to be executed</a:t>
            </a:r>
          </a:p>
          <a:p>
            <a:r>
              <a:rPr lang="en-US" dirty="0"/>
              <a:t>}</a:t>
            </a:r>
          </a:p>
          <a:p>
            <a:pPr lvl="0"/>
            <a:r>
              <a:rPr lang="en-US" dirty="0"/>
              <a:t>The block of code inside of the for...in loop will be executed once for each property.</a:t>
            </a:r>
          </a:p>
        </p:txBody>
      </p:sp>
    </p:spTree>
    <p:extLst>
      <p:ext uri="{BB962C8B-B14F-4D97-AF65-F5344CB8AC3E}">
        <p14:creationId xmlns:p14="http://schemas.microsoft.com/office/powerpoint/2010/main" val="37891270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Looping through the OBJECT</a:t>
            </a:r>
            <a:r>
              <a:rPr lang="en-US" dirty="0"/>
              <a:t/>
            </a:r>
            <a:br>
              <a:rPr lang="en-US" dirty="0"/>
            </a:br>
            <a:endParaRPr lang="en-US" dirty="0"/>
          </a:p>
        </p:txBody>
      </p:sp>
      <p:pic>
        <p:nvPicPr>
          <p:cNvPr id="4" name="image187.png"/>
          <p:cNvPicPr>
            <a:picLocks noGrp="1"/>
          </p:cNvPicPr>
          <p:nvPr>
            <p:ph idx="1"/>
          </p:nvPr>
        </p:nvPicPr>
        <p:blipFill>
          <a:blip r:embed="rId2" cstate="print"/>
          <a:stretch>
            <a:fillRect/>
          </a:stretch>
        </p:blipFill>
        <p:spPr>
          <a:xfrm>
            <a:off x="718457" y="1690687"/>
            <a:ext cx="9339943" cy="4265975"/>
          </a:xfrm>
          <a:prstGeom prst="rect">
            <a:avLst/>
          </a:prstGeom>
        </p:spPr>
      </p:pic>
    </p:spTree>
    <p:extLst>
      <p:ext uri="{BB962C8B-B14F-4D97-AF65-F5344CB8AC3E}">
        <p14:creationId xmlns:p14="http://schemas.microsoft.com/office/powerpoint/2010/main" val="28244589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88.png"/>
          <p:cNvPicPr>
            <a:picLocks noGrp="1"/>
          </p:cNvPicPr>
          <p:nvPr>
            <p:ph idx="1"/>
          </p:nvPr>
        </p:nvPicPr>
        <p:blipFill>
          <a:blip r:embed="rId2" cstate="print"/>
          <a:stretch>
            <a:fillRect/>
          </a:stretch>
        </p:blipFill>
        <p:spPr>
          <a:xfrm>
            <a:off x="1528141" y="2178853"/>
            <a:ext cx="5295238" cy="1580952"/>
          </a:xfrm>
          <a:prstGeom prst="rect">
            <a:avLst/>
          </a:prstGeom>
        </p:spPr>
      </p:pic>
      <p:pic>
        <p:nvPicPr>
          <p:cNvPr id="5" name="image189.png"/>
          <p:cNvPicPr/>
          <p:nvPr/>
        </p:nvPicPr>
        <p:blipFill>
          <a:blip r:embed="rId3" cstate="print"/>
          <a:stretch>
            <a:fillRect/>
          </a:stretch>
        </p:blipFill>
        <p:spPr>
          <a:xfrm>
            <a:off x="1457629" y="4451985"/>
            <a:ext cx="5365750" cy="1428750"/>
          </a:xfrm>
          <a:prstGeom prst="rect">
            <a:avLst/>
          </a:prstGeom>
        </p:spPr>
      </p:pic>
    </p:spTree>
    <p:extLst>
      <p:ext uri="{BB962C8B-B14F-4D97-AF65-F5344CB8AC3E}">
        <p14:creationId xmlns:p14="http://schemas.microsoft.com/office/powerpoint/2010/main" val="4179403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0"/>
            <a:r>
              <a:rPr lang="en-US" dirty="0"/>
              <a:t>Introduction to Scripting- Programming fundamentals of JavaScript -Obtaining User Input with prompt Dialogs-Arithmetic-Decision Making -Control Statements - Functions -Arrays -Objects -Document Object Model (DOM) -Form </a:t>
            </a:r>
            <a:r>
              <a:rPr lang="en-US" dirty="0" smtClean="0"/>
              <a:t>processing</a:t>
            </a:r>
            <a:r>
              <a:rPr lang="en-US" dirty="0"/>
              <a:t/>
            </a:r>
            <a:br>
              <a:rPr lang="en-US" dirty="0"/>
            </a:br>
            <a:endParaRPr lang="en-US" dirty="0"/>
          </a:p>
        </p:txBody>
      </p:sp>
    </p:spTree>
    <p:extLst>
      <p:ext uri="{BB962C8B-B14F-4D97-AF65-F5344CB8AC3E}">
        <p14:creationId xmlns:p14="http://schemas.microsoft.com/office/powerpoint/2010/main" val="155665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82.jpeg"/>
          <p:cNvPicPr>
            <a:picLocks noGrp="1"/>
          </p:cNvPicPr>
          <p:nvPr>
            <p:ph idx="1"/>
          </p:nvPr>
        </p:nvPicPr>
        <p:blipFill>
          <a:blip r:embed="rId2" cstate="print"/>
          <a:stretch>
            <a:fillRect/>
          </a:stretch>
        </p:blipFill>
        <p:spPr>
          <a:xfrm>
            <a:off x="1071154" y="1593669"/>
            <a:ext cx="9653451" cy="4140925"/>
          </a:xfrm>
          <a:prstGeom prst="rect">
            <a:avLst/>
          </a:prstGeom>
        </p:spPr>
      </p:pic>
    </p:spTree>
    <p:extLst>
      <p:ext uri="{BB962C8B-B14F-4D97-AF65-F5344CB8AC3E}">
        <p14:creationId xmlns:p14="http://schemas.microsoft.com/office/powerpoint/2010/main" val="35215488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Delete the properties of OBJECT</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a:t>The delete keyword deletes a property from an object:</a:t>
            </a:r>
          </a:p>
          <a:p>
            <a:pPr lvl="0"/>
            <a:r>
              <a:rPr lang="en-US" dirty="0"/>
              <a:t>Example</a:t>
            </a:r>
          </a:p>
          <a:p>
            <a:r>
              <a:rPr lang="en-US" dirty="0" err="1"/>
              <a:t>var</a:t>
            </a:r>
            <a:r>
              <a:rPr lang="en-US" dirty="0"/>
              <a:t> person = {</a:t>
            </a:r>
            <a:r>
              <a:rPr lang="en-US" dirty="0" err="1"/>
              <a:t>fname</a:t>
            </a:r>
            <a:r>
              <a:rPr lang="en-US" dirty="0"/>
              <a:t>:“xyz", </a:t>
            </a:r>
            <a:r>
              <a:rPr lang="en-US" dirty="0" err="1"/>
              <a:t>lname</a:t>
            </a:r>
            <a:r>
              <a:rPr lang="en-US" dirty="0"/>
              <a:t>:“</a:t>
            </a:r>
            <a:r>
              <a:rPr lang="en-US" dirty="0" err="1"/>
              <a:t>pqr</a:t>
            </a:r>
            <a:r>
              <a:rPr lang="en-US" dirty="0"/>
              <a:t>", age:50, city:“</a:t>
            </a:r>
            <a:r>
              <a:rPr lang="en-US" dirty="0" err="1"/>
              <a:t>kochi</a:t>
            </a:r>
            <a:r>
              <a:rPr lang="en-US" dirty="0" smtClean="0"/>
              <a:t>"};</a:t>
            </a:r>
          </a:p>
          <a:p>
            <a:r>
              <a:rPr lang="en-US" dirty="0" smtClean="0"/>
              <a:t> </a:t>
            </a:r>
            <a:r>
              <a:rPr lang="en-US" dirty="0"/>
              <a:t>delete </a:t>
            </a:r>
            <a:r>
              <a:rPr lang="en-US" dirty="0" err="1"/>
              <a:t>person.age</a:t>
            </a:r>
            <a:r>
              <a:rPr lang="en-US" dirty="0"/>
              <a:t>;</a:t>
            </a:r>
          </a:p>
          <a:p>
            <a:r>
              <a:rPr lang="en-US" dirty="0"/>
              <a:t>or</a:t>
            </a:r>
          </a:p>
          <a:p>
            <a:r>
              <a:rPr lang="en-US" dirty="0"/>
              <a:t>delete person["age"];</a:t>
            </a:r>
          </a:p>
          <a:p>
            <a:pPr lvl="0"/>
            <a:r>
              <a:rPr lang="en-US" dirty="0"/>
              <a:t>The delete keyword deletes both the value of the property and the property itself.</a:t>
            </a:r>
          </a:p>
          <a:p>
            <a:r>
              <a:rPr lang="en-US" dirty="0"/>
              <a:t/>
            </a:r>
            <a:br>
              <a:rPr lang="en-US" dirty="0"/>
            </a:br>
            <a:endParaRPr lang="en-US" dirty="0"/>
          </a:p>
        </p:txBody>
      </p:sp>
    </p:spTree>
    <p:extLst>
      <p:ext uri="{BB962C8B-B14F-4D97-AF65-F5344CB8AC3E}">
        <p14:creationId xmlns:p14="http://schemas.microsoft.com/office/powerpoint/2010/main" val="7218596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After deletion, the property cannot be used before it is added back again.</a:t>
            </a:r>
          </a:p>
          <a:p>
            <a:pPr lvl="0"/>
            <a:r>
              <a:rPr lang="en-US" dirty="0"/>
              <a:t>The delete operator is designed to be used on object properties.</a:t>
            </a:r>
          </a:p>
          <a:p>
            <a:pPr lvl="0"/>
            <a:r>
              <a:rPr lang="en-US" dirty="0"/>
              <a:t>It has no effect on variables or functions</a:t>
            </a:r>
          </a:p>
          <a:p>
            <a:endParaRPr lang="en-US" dirty="0"/>
          </a:p>
        </p:txBody>
      </p:sp>
    </p:spTree>
    <p:extLst>
      <p:ext uri="{BB962C8B-B14F-4D97-AF65-F5344CB8AC3E}">
        <p14:creationId xmlns:p14="http://schemas.microsoft.com/office/powerpoint/2010/main" val="30461252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STRINGS, NUMBERS, AND BOOLEANS AS OBJECTS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lvl="0"/>
            <a:r>
              <a:rPr lang="en-US" dirty="0"/>
              <a:t>When a JavaScript variable is declared with the keyword "new", the variable is created as an object:</a:t>
            </a:r>
          </a:p>
          <a:p>
            <a:r>
              <a:rPr lang="en-US" dirty="0" err="1"/>
              <a:t>var</a:t>
            </a:r>
            <a:r>
              <a:rPr lang="en-US" dirty="0"/>
              <a:t> x = new String();</a:t>
            </a:r>
          </a:p>
          <a:p>
            <a:r>
              <a:rPr lang="en-US" dirty="0"/>
              <a:t>// Declares x as a String object </a:t>
            </a:r>
            <a:endParaRPr lang="en-US" dirty="0" smtClean="0"/>
          </a:p>
          <a:p>
            <a:r>
              <a:rPr lang="en-US" dirty="0" err="1" smtClean="0"/>
              <a:t>var</a:t>
            </a:r>
            <a:r>
              <a:rPr lang="en-US" dirty="0" smtClean="0"/>
              <a:t> </a:t>
            </a:r>
            <a:r>
              <a:rPr lang="en-US" dirty="0"/>
              <a:t>y = new Number();</a:t>
            </a:r>
          </a:p>
          <a:p>
            <a:r>
              <a:rPr lang="en-US" dirty="0"/>
              <a:t>// Declares y as a Number object </a:t>
            </a:r>
            <a:endParaRPr lang="en-US" dirty="0" smtClean="0"/>
          </a:p>
          <a:p>
            <a:r>
              <a:rPr lang="en-US" dirty="0" err="1" smtClean="0"/>
              <a:t>var</a:t>
            </a:r>
            <a:r>
              <a:rPr lang="en-US" dirty="0" smtClean="0"/>
              <a:t> </a:t>
            </a:r>
            <a:r>
              <a:rPr lang="en-US" dirty="0"/>
              <a:t>z = new Boolean();</a:t>
            </a:r>
          </a:p>
          <a:p>
            <a:r>
              <a:rPr lang="en-US" dirty="0"/>
              <a:t>// Declares z as a Boolean object</a:t>
            </a:r>
          </a:p>
          <a:p>
            <a:pPr lvl="0"/>
            <a:r>
              <a:rPr lang="en-US" dirty="0"/>
              <a:t>Avoid String, Number, and Boolean objects.</a:t>
            </a:r>
          </a:p>
          <a:p>
            <a:pPr marL="0" indent="0">
              <a:buNone/>
            </a:pPr>
            <a:r>
              <a:rPr lang="en-US" dirty="0"/>
              <a:t/>
            </a:r>
            <a:br>
              <a:rPr lang="en-US" dirty="0"/>
            </a:br>
            <a:endParaRPr lang="en-US" dirty="0"/>
          </a:p>
        </p:txBody>
      </p:sp>
    </p:spTree>
    <p:extLst>
      <p:ext uri="{BB962C8B-B14F-4D97-AF65-F5344CB8AC3E}">
        <p14:creationId xmlns:p14="http://schemas.microsoft.com/office/powerpoint/2010/main" val="36937595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Math Object methods</a:t>
            </a:r>
            <a:r>
              <a:rPr lang="en-US" dirty="0"/>
              <a:t/>
            </a:r>
            <a:br>
              <a:rPr lang="en-US" dirty="0"/>
            </a:br>
            <a:endParaRPr lang="en-US" dirty="0"/>
          </a:p>
        </p:txBody>
      </p:sp>
      <p:sp>
        <p:nvSpPr>
          <p:cNvPr id="3" name="Content Placeholder 2"/>
          <p:cNvSpPr>
            <a:spLocks noGrp="1"/>
          </p:cNvSpPr>
          <p:nvPr>
            <p:ph idx="1"/>
          </p:nvPr>
        </p:nvSpPr>
        <p:spPr>
          <a:xfrm>
            <a:off x="1676400" y="2978331"/>
            <a:ext cx="8826137" cy="4361226"/>
          </a:xfrm>
        </p:spPr>
        <p:txBody>
          <a:bodyPr/>
          <a:lstStyle/>
          <a:p>
            <a:endParaRPr lang="en-US" dirty="0"/>
          </a:p>
        </p:txBody>
      </p:sp>
      <p:sp>
        <p:nvSpPr>
          <p:cNvPr id="4" name="Rectangle 4"/>
          <p:cNvSpPr>
            <a:spLocks noChangeArrowheads="1"/>
          </p:cNvSpPr>
          <p:nvPr/>
        </p:nvSpPr>
        <p:spPr bwMode="auto">
          <a:xfrm>
            <a:off x="838200" y="11625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838200" y="1162594"/>
            <a:ext cx="10972800" cy="5356225"/>
            <a:chOff x="0" y="0"/>
            <a:chExt cx="17280" cy="8434"/>
          </a:xfrm>
        </p:grpSpPr>
        <p:sp>
          <p:nvSpPr>
            <p:cNvPr id="6" name="Line 3"/>
            <p:cNvSpPr>
              <a:spLocks noChangeShapeType="1"/>
            </p:cNvSpPr>
            <p:nvPr/>
          </p:nvSpPr>
          <p:spPr bwMode="auto">
            <a:xfrm>
              <a:off x="0" y="325"/>
              <a:ext cx="17280" cy="0"/>
            </a:xfrm>
            <a:prstGeom prst="line">
              <a:avLst/>
            </a:prstGeom>
            <a:noFill/>
            <a:ln w="19812">
              <a:solidFill>
                <a:srgbClr val="FFD2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 y="0"/>
              <a:ext cx="14496" cy="84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15446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91.jpeg"/>
          <p:cNvPicPr>
            <a:picLocks noGrp="1"/>
          </p:cNvPicPr>
          <p:nvPr>
            <p:ph idx="1"/>
          </p:nvPr>
        </p:nvPicPr>
        <p:blipFill>
          <a:blip r:embed="rId2" cstate="print"/>
          <a:stretch>
            <a:fillRect/>
          </a:stretch>
        </p:blipFill>
        <p:spPr>
          <a:xfrm>
            <a:off x="2107273" y="1825625"/>
            <a:ext cx="7977453" cy="4351338"/>
          </a:xfrm>
          <a:prstGeom prst="rect">
            <a:avLst/>
          </a:prstGeom>
        </p:spPr>
      </p:pic>
    </p:spTree>
    <p:extLst>
      <p:ext uri="{BB962C8B-B14F-4D97-AF65-F5344CB8AC3E}">
        <p14:creationId xmlns:p14="http://schemas.microsoft.com/office/powerpoint/2010/main" val="39749374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String Object methods</a:t>
            </a:r>
            <a:r>
              <a:rPr lang="en-US" dirty="0"/>
              <a:t/>
            </a:r>
            <a:br>
              <a:rPr lang="en-US" dirty="0"/>
            </a:br>
            <a:endParaRPr lang="en-US" dirty="0"/>
          </a:p>
        </p:txBody>
      </p:sp>
      <p:sp>
        <p:nvSpPr>
          <p:cNvPr id="3" name="Content Placeholder 2"/>
          <p:cNvSpPr>
            <a:spLocks noGrp="1"/>
          </p:cNvSpPr>
          <p:nvPr>
            <p:ph idx="1"/>
          </p:nvPr>
        </p:nvSpPr>
        <p:spPr>
          <a:xfrm>
            <a:off x="1530531" y="3236414"/>
            <a:ext cx="10515600" cy="4351338"/>
          </a:xfrm>
        </p:spPr>
        <p:txBody>
          <a:bodyPr/>
          <a:lstStyle/>
          <a:p>
            <a:endParaRPr lang="en-US" dirty="0"/>
          </a:p>
        </p:txBody>
      </p:sp>
      <p:sp>
        <p:nvSpPr>
          <p:cNvPr id="4" name="Rectangle 4"/>
          <p:cNvSpPr>
            <a:spLocks noChangeArrowheads="1"/>
          </p:cNvSpPr>
          <p:nvPr/>
        </p:nvSpPr>
        <p:spPr bwMode="auto">
          <a:xfrm>
            <a:off x="692331" y="14107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692331" y="1410789"/>
            <a:ext cx="10972800" cy="5133975"/>
            <a:chOff x="0" y="0"/>
            <a:chExt cx="17280" cy="8086"/>
          </a:xfrm>
        </p:grpSpPr>
        <p:sp>
          <p:nvSpPr>
            <p:cNvPr id="6" name="Line 3"/>
            <p:cNvSpPr>
              <a:spLocks noChangeShapeType="1"/>
            </p:cNvSpPr>
            <p:nvPr/>
          </p:nvSpPr>
          <p:spPr bwMode="auto">
            <a:xfrm>
              <a:off x="0" y="16"/>
              <a:ext cx="17280" cy="0"/>
            </a:xfrm>
            <a:prstGeom prst="line">
              <a:avLst/>
            </a:prstGeom>
            <a:noFill/>
            <a:ln w="19812">
              <a:solidFill>
                <a:srgbClr val="FFD2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 y="62"/>
              <a:ext cx="15968" cy="80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6380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Character processing methods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1"/>
            <a:r>
              <a:rPr lang="en-US" sz="2800" dirty="0" err="1"/>
              <a:t>charAt</a:t>
            </a:r>
            <a:r>
              <a:rPr lang="en-US" sz="2800" dirty="0"/>
              <a:t>—returns the character at a specific position</a:t>
            </a:r>
          </a:p>
          <a:p>
            <a:pPr lvl="1"/>
            <a:r>
              <a:rPr lang="en-US" sz="2800" dirty="0" err="1"/>
              <a:t>charCodeAt</a:t>
            </a:r>
            <a:r>
              <a:rPr lang="en-US" sz="2800" dirty="0" smtClean="0"/>
              <a:t>— returns </a:t>
            </a:r>
            <a:r>
              <a:rPr lang="en-US" sz="2800" dirty="0"/>
              <a:t>the Unicode value of the character at a specific position</a:t>
            </a:r>
          </a:p>
          <a:p>
            <a:pPr lvl="1"/>
            <a:r>
              <a:rPr lang="en-US" sz="2800" dirty="0" err="1"/>
              <a:t>fromCharCode</a:t>
            </a:r>
            <a:r>
              <a:rPr lang="en-US" sz="2800" dirty="0"/>
              <a:t>—returns a string created from a series of Unicode values</a:t>
            </a:r>
          </a:p>
          <a:p>
            <a:pPr lvl="1"/>
            <a:r>
              <a:rPr lang="en-US" sz="2800" dirty="0" err="1"/>
              <a:t>toLowerCase</a:t>
            </a:r>
            <a:r>
              <a:rPr lang="en-US" sz="2800" dirty="0"/>
              <a:t>—returns the lowercase version of a string</a:t>
            </a:r>
          </a:p>
          <a:p>
            <a:pPr lvl="1"/>
            <a:r>
              <a:rPr lang="en-US" sz="2800" dirty="0" err="1"/>
              <a:t>toUpperCase</a:t>
            </a:r>
            <a:r>
              <a:rPr lang="en-US" sz="2800" dirty="0"/>
              <a:t>—returns the uppercase version of a string</a:t>
            </a:r>
          </a:p>
          <a:p>
            <a:endParaRPr lang="en-US" dirty="0"/>
          </a:p>
        </p:txBody>
      </p:sp>
    </p:spTree>
    <p:extLst>
      <p:ext uri="{BB962C8B-B14F-4D97-AF65-F5344CB8AC3E}">
        <p14:creationId xmlns:p14="http://schemas.microsoft.com/office/powerpoint/2010/main" val="289091380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95.jpeg"/>
          <p:cNvPicPr>
            <a:picLocks noGrp="1"/>
          </p:cNvPicPr>
          <p:nvPr>
            <p:ph idx="1"/>
          </p:nvPr>
        </p:nvPicPr>
        <p:blipFill>
          <a:blip r:embed="rId2" cstate="print"/>
          <a:stretch>
            <a:fillRect/>
          </a:stretch>
        </p:blipFill>
        <p:spPr>
          <a:xfrm>
            <a:off x="600891" y="1690687"/>
            <a:ext cx="10959738" cy="4331289"/>
          </a:xfrm>
          <a:prstGeom prst="rect">
            <a:avLst/>
          </a:prstGeom>
        </p:spPr>
      </p:pic>
    </p:spTree>
    <p:extLst>
      <p:ext uri="{BB962C8B-B14F-4D97-AF65-F5344CB8AC3E}">
        <p14:creationId xmlns:p14="http://schemas.microsoft.com/office/powerpoint/2010/main" val="50025354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Date Object Methods</a:t>
            </a:r>
            <a:r>
              <a:rPr lang="en-US" dirty="0"/>
              <a:t/>
            </a:r>
            <a:br>
              <a:rPr lang="en-US" dirty="0"/>
            </a:br>
            <a:endParaRPr lang="en-US" dirty="0"/>
          </a:p>
        </p:txBody>
      </p:sp>
      <p:pic>
        <p:nvPicPr>
          <p:cNvPr id="4" name="image198.jpeg"/>
          <p:cNvPicPr>
            <a:picLocks noGrp="1"/>
          </p:cNvPicPr>
          <p:nvPr>
            <p:ph idx="1"/>
          </p:nvPr>
        </p:nvPicPr>
        <p:blipFill>
          <a:blip r:embed="rId2" cstate="print"/>
          <a:stretch>
            <a:fillRect/>
          </a:stretch>
        </p:blipFill>
        <p:spPr>
          <a:xfrm>
            <a:off x="404950" y="1058091"/>
            <a:ext cx="11508376" cy="5118872"/>
          </a:xfrm>
          <a:prstGeom prst="rect">
            <a:avLst/>
          </a:prstGeom>
        </p:spPr>
      </p:pic>
    </p:spTree>
    <p:extLst>
      <p:ext uri="{BB962C8B-B14F-4D97-AF65-F5344CB8AC3E}">
        <p14:creationId xmlns:p14="http://schemas.microsoft.com/office/powerpoint/2010/main" val="58172635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image199.jpeg"/>
          <p:cNvPicPr>
            <a:picLocks noGrp="1"/>
          </p:cNvPicPr>
          <p:nvPr>
            <p:ph idx="1"/>
          </p:nvPr>
        </p:nvPicPr>
        <p:blipFill>
          <a:blip r:embed="rId2" cstate="print"/>
          <a:stretch>
            <a:fillRect/>
          </a:stretch>
        </p:blipFill>
        <p:spPr>
          <a:xfrm>
            <a:off x="365759" y="914400"/>
            <a:ext cx="11691257" cy="5262563"/>
          </a:xfrm>
          <a:prstGeom prst="rect">
            <a:avLst/>
          </a:prstGeom>
        </p:spPr>
      </p:pic>
    </p:spTree>
    <p:extLst>
      <p:ext uri="{BB962C8B-B14F-4D97-AF65-F5344CB8AC3E}">
        <p14:creationId xmlns:p14="http://schemas.microsoft.com/office/powerpoint/2010/main" val="2963757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JavaScript example with alert</a:t>
            </a:r>
            <a:r>
              <a:rPr lang="en-US" dirty="0"/>
              <a:t/>
            </a:r>
            <a:br>
              <a:rPr lang="en-US" dirty="0"/>
            </a:br>
            <a:endParaRPr lang="en-US" dirty="0"/>
          </a:p>
        </p:txBody>
      </p:sp>
      <p:sp>
        <p:nvSpPr>
          <p:cNvPr id="3" name="Content Placeholder 2"/>
          <p:cNvSpPr>
            <a:spLocks noGrp="1"/>
          </p:cNvSpPr>
          <p:nvPr>
            <p:ph idx="1"/>
          </p:nvPr>
        </p:nvSpPr>
        <p:spPr>
          <a:xfrm>
            <a:off x="2745378" y="1956254"/>
            <a:ext cx="10515600" cy="4351338"/>
          </a:xfrm>
        </p:spPr>
        <p:txBody>
          <a:bodyPr/>
          <a:lstStyle/>
          <a:p>
            <a:endParaRPr lang="en-US" dirty="0"/>
          </a:p>
        </p:txBody>
      </p:sp>
      <p:grpSp>
        <p:nvGrpSpPr>
          <p:cNvPr id="4" name="Group 2"/>
          <p:cNvGrpSpPr>
            <a:grpSpLocks/>
          </p:cNvGrpSpPr>
          <p:nvPr/>
        </p:nvGrpSpPr>
        <p:grpSpPr bwMode="auto">
          <a:xfrm>
            <a:off x="722766" y="530453"/>
            <a:ext cx="11168063" cy="5422900"/>
            <a:chOff x="1210" y="1774"/>
            <a:chExt cx="17588" cy="8542"/>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 y="1773"/>
              <a:ext cx="13380" cy="48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 y="5740"/>
              <a:ext cx="8415" cy="4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1117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Boolean and Number Objects</a:t>
            </a:r>
            <a:r>
              <a:rPr lang="en-US" dirty="0"/>
              <a:t/>
            </a:r>
            <a:br>
              <a:rPr lang="en-US" dirty="0"/>
            </a:br>
            <a:endParaRPr lang="en-US" dirty="0"/>
          </a:p>
        </p:txBody>
      </p:sp>
      <p:sp>
        <p:nvSpPr>
          <p:cNvPr id="3" name="Content Placeholder 2"/>
          <p:cNvSpPr>
            <a:spLocks noGrp="1"/>
          </p:cNvSpPr>
          <p:nvPr>
            <p:ph idx="1"/>
          </p:nvPr>
        </p:nvSpPr>
        <p:spPr/>
        <p:txBody>
          <a:bodyPr/>
          <a:lstStyle/>
          <a:p>
            <a:pPr lvl="0"/>
            <a:r>
              <a:rPr lang="en-US" dirty="0"/>
              <a:t>When a JavaScript program requires a </a:t>
            </a:r>
            <a:r>
              <a:rPr lang="en-US" dirty="0" err="1"/>
              <a:t>boolean</a:t>
            </a:r>
            <a:r>
              <a:rPr lang="en-US" dirty="0"/>
              <a:t> value, JavaScript automatically creates a Boolean object to store the value.</a:t>
            </a:r>
          </a:p>
          <a:p>
            <a:r>
              <a:rPr lang="en-US" dirty="0" err="1"/>
              <a:t>var</a:t>
            </a:r>
            <a:r>
              <a:rPr lang="en-US" dirty="0"/>
              <a:t> b = new Boolean( </a:t>
            </a:r>
            <a:r>
              <a:rPr lang="en-US" dirty="0" err="1"/>
              <a:t>booleanValue</a:t>
            </a:r>
            <a:r>
              <a:rPr lang="en-US" dirty="0"/>
              <a:t> );</a:t>
            </a:r>
          </a:p>
          <a:p>
            <a:pPr lvl="0"/>
            <a:r>
              <a:rPr lang="en-US" dirty="0"/>
              <a:t>The </a:t>
            </a:r>
            <a:r>
              <a:rPr lang="en-US" dirty="0" err="1"/>
              <a:t>booleanValue</a:t>
            </a:r>
            <a:r>
              <a:rPr lang="en-US" dirty="0"/>
              <a:t> specifies whether the Boolean object should contain true or false.</a:t>
            </a:r>
          </a:p>
          <a:p>
            <a:pPr lvl="0"/>
            <a:r>
              <a:rPr lang="en-US" dirty="0" smtClean="0"/>
              <a:t>If </a:t>
            </a:r>
            <a:r>
              <a:rPr lang="en-US" dirty="0" err="1"/>
              <a:t>booleanValue</a:t>
            </a:r>
            <a:r>
              <a:rPr lang="en-US" dirty="0"/>
              <a:t> is false, 0, null, </a:t>
            </a:r>
            <a:r>
              <a:rPr lang="en-US" dirty="0" err="1"/>
              <a:t>Number.NaN</a:t>
            </a:r>
            <a:r>
              <a:rPr lang="en-US" dirty="0"/>
              <a:t> or an empty string (""), or if no argument is supplied, the new Boolean object contains false.</a:t>
            </a:r>
          </a:p>
          <a:p>
            <a:endParaRPr lang="en-US" dirty="0"/>
          </a:p>
        </p:txBody>
      </p:sp>
    </p:spTree>
    <p:extLst>
      <p:ext uri="{BB962C8B-B14F-4D97-AF65-F5344CB8AC3E}">
        <p14:creationId xmlns:p14="http://schemas.microsoft.com/office/powerpoint/2010/main" val="5835268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202.jpeg"/>
          <p:cNvPicPr>
            <a:picLocks noGrp="1"/>
          </p:cNvPicPr>
          <p:nvPr>
            <p:ph idx="1"/>
          </p:nvPr>
        </p:nvPicPr>
        <p:blipFill>
          <a:blip r:embed="rId2" cstate="print"/>
          <a:stretch>
            <a:fillRect/>
          </a:stretch>
        </p:blipFill>
        <p:spPr>
          <a:xfrm>
            <a:off x="838200" y="2076994"/>
            <a:ext cx="10515600" cy="2548428"/>
          </a:xfrm>
          <a:prstGeom prst="rect">
            <a:avLst/>
          </a:prstGeom>
        </p:spPr>
      </p:pic>
    </p:spTree>
    <p:extLst>
      <p:ext uri="{BB962C8B-B14F-4D97-AF65-F5344CB8AC3E}">
        <p14:creationId xmlns:p14="http://schemas.microsoft.com/office/powerpoint/2010/main" val="45760226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Boolean and Number Objects</a:t>
            </a:r>
            <a:endParaRPr lang="en-US" dirty="0"/>
          </a:p>
        </p:txBody>
      </p:sp>
      <p:sp>
        <p:nvSpPr>
          <p:cNvPr id="3" name="Content Placeholder 2"/>
          <p:cNvSpPr>
            <a:spLocks noGrp="1"/>
          </p:cNvSpPr>
          <p:nvPr>
            <p:ph idx="1"/>
          </p:nvPr>
        </p:nvSpPr>
        <p:spPr/>
        <p:txBody>
          <a:bodyPr/>
          <a:lstStyle/>
          <a:p>
            <a:pPr lvl="0"/>
            <a:r>
              <a:rPr lang="en-US" dirty="0"/>
              <a:t>JavaScript automatically creates Number objects to store numeric values in a script.</a:t>
            </a:r>
          </a:p>
          <a:p>
            <a:r>
              <a:rPr lang="en-US" dirty="0"/>
              <a:t>You can create a Number object with the statement</a:t>
            </a:r>
          </a:p>
          <a:p>
            <a:r>
              <a:rPr lang="en-US" dirty="0" err="1"/>
              <a:t>var</a:t>
            </a:r>
            <a:r>
              <a:rPr lang="en-US" dirty="0"/>
              <a:t> n = new Number( </a:t>
            </a:r>
            <a:r>
              <a:rPr lang="en-US" dirty="0" err="1"/>
              <a:t>numericValue</a:t>
            </a:r>
            <a:r>
              <a:rPr lang="en-US" dirty="0"/>
              <a:t> );</a:t>
            </a:r>
          </a:p>
          <a:p>
            <a:pPr lvl="0"/>
            <a:r>
              <a:rPr lang="en-US" dirty="0"/>
              <a:t>The constructor argument </a:t>
            </a:r>
            <a:r>
              <a:rPr lang="en-US" dirty="0" smtClean="0"/>
              <a:t>numeric Value </a:t>
            </a:r>
            <a:r>
              <a:rPr lang="en-US" dirty="0"/>
              <a:t>is the number to store in the object.</a:t>
            </a:r>
          </a:p>
          <a:p>
            <a:r>
              <a:rPr lang="en-US" dirty="0"/>
              <a:t>We can explicitly create Number objects, normally the JavaScript interpreter creates them as needed</a:t>
            </a:r>
          </a:p>
        </p:txBody>
      </p:sp>
    </p:spTree>
    <p:extLst>
      <p:ext uri="{BB962C8B-B14F-4D97-AF65-F5344CB8AC3E}">
        <p14:creationId xmlns:p14="http://schemas.microsoft.com/office/powerpoint/2010/main" val="339304671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Document Objects</a:t>
            </a:r>
            <a:r>
              <a:rPr lang="en-US" dirty="0"/>
              <a:t/>
            </a:r>
            <a:br>
              <a:rPr lang="en-US" dirty="0"/>
            </a:br>
            <a:endParaRPr lang="en-US" dirty="0"/>
          </a:p>
        </p:txBody>
      </p:sp>
      <p:sp>
        <p:nvSpPr>
          <p:cNvPr id="3" name="Content Placeholder 2"/>
          <p:cNvSpPr>
            <a:spLocks noGrp="1"/>
          </p:cNvSpPr>
          <p:nvPr>
            <p:ph idx="1"/>
          </p:nvPr>
        </p:nvSpPr>
        <p:spPr/>
        <p:txBody>
          <a:bodyPr/>
          <a:lstStyle/>
          <a:p>
            <a:pPr lvl="0" algn="just"/>
            <a:r>
              <a:rPr lang="en-US" dirty="0"/>
              <a:t>The document object, which we’ve used extensively, is provided by the browser </a:t>
            </a:r>
            <a:r>
              <a:rPr lang="en-US" dirty="0" smtClean="0"/>
              <a:t>and allows </a:t>
            </a:r>
            <a:r>
              <a:rPr lang="en-US" dirty="0"/>
              <a:t>JavaScript code to manipulate the current document in the browser.</a:t>
            </a:r>
          </a:p>
          <a:p>
            <a:pPr lvl="0" algn="just"/>
            <a:r>
              <a:rPr lang="en-US" dirty="0"/>
              <a:t>The document object has several properties and methods, such as method </a:t>
            </a:r>
            <a:r>
              <a:rPr lang="en-US" dirty="0" err="1" smtClean="0"/>
              <a:t>document.getElementByID</a:t>
            </a:r>
            <a:r>
              <a:rPr lang="en-US" dirty="0" smtClean="0"/>
              <a:t>.</a:t>
            </a:r>
            <a:endParaRPr lang="en-US" dirty="0"/>
          </a:p>
          <a:p>
            <a:endParaRPr lang="en-US" dirty="0"/>
          </a:p>
        </p:txBody>
      </p:sp>
    </p:spTree>
    <p:extLst>
      <p:ext uri="{BB962C8B-B14F-4D97-AF65-F5344CB8AC3E}">
        <p14:creationId xmlns:p14="http://schemas.microsoft.com/office/powerpoint/2010/main" val="14184282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204.jpeg"/>
          <p:cNvPicPr>
            <a:picLocks noGrp="1"/>
          </p:cNvPicPr>
          <p:nvPr>
            <p:ph idx="1"/>
          </p:nvPr>
        </p:nvPicPr>
        <p:blipFill>
          <a:blip r:embed="rId2" cstate="print"/>
          <a:stretch>
            <a:fillRect/>
          </a:stretch>
        </p:blipFill>
        <p:spPr>
          <a:xfrm>
            <a:off x="851263" y="1881051"/>
            <a:ext cx="10515600" cy="3271552"/>
          </a:xfrm>
          <a:prstGeom prst="rect">
            <a:avLst/>
          </a:prstGeom>
        </p:spPr>
      </p:pic>
    </p:spTree>
    <p:extLst>
      <p:ext uri="{BB962C8B-B14F-4D97-AF65-F5344CB8AC3E}">
        <p14:creationId xmlns:p14="http://schemas.microsoft.com/office/powerpoint/2010/main" val="399407426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 </a:t>
            </a:r>
            <a:br>
              <a:rPr lang="en-US" dirty="0"/>
            </a:br>
            <a:r>
              <a:rPr lang="en-US" b="1" dirty="0"/>
              <a:t>DOCUMENT OBJECT MODEL</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1" algn="just"/>
            <a:r>
              <a:rPr lang="en-US" sz="2800" dirty="0"/>
              <a:t>The DOM gives you scripting access to all the elements on a web page.</a:t>
            </a:r>
          </a:p>
          <a:p>
            <a:pPr lvl="1" algn="just"/>
            <a:r>
              <a:rPr lang="en-US" sz="2800" dirty="0"/>
              <a:t>Inside	the	browser,	the	whole	web	</a:t>
            </a:r>
            <a:r>
              <a:rPr lang="en-US" sz="2800" dirty="0" smtClean="0"/>
              <a:t>page </a:t>
            </a:r>
            <a:r>
              <a:rPr lang="en-US" sz="2800" dirty="0" err="1" smtClean="0"/>
              <a:t>paragraphs,forms</a:t>
            </a:r>
            <a:r>
              <a:rPr lang="en-US" sz="2800" dirty="0"/>
              <a:t>,	</a:t>
            </a:r>
            <a:r>
              <a:rPr lang="en-US" sz="2800" dirty="0" err="1" smtClean="0"/>
              <a:t>tables,etc</a:t>
            </a:r>
            <a:r>
              <a:rPr lang="en-US" sz="2800" dirty="0" smtClean="0"/>
              <a:t>. is represented </a:t>
            </a:r>
            <a:r>
              <a:rPr lang="en-US" sz="2800" dirty="0"/>
              <a:t>in an object hierarchy.</a:t>
            </a:r>
          </a:p>
          <a:p>
            <a:pPr lvl="1" algn="just"/>
            <a:r>
              <a:rPr lang="en-US" sz="2800" dirty="0"/>
              <a:t>Using DOM</a:t>
            </a:r>
            <a:r>
              <a:rPr lang="en-US" sz="2800" dirty="0" smtClean="0"/>
              <a:t>, we </a:t>
            </a:r>
            <a:r>
              <a:rPr lang="en-US" sz="2800" dirty="0"/>
              <a:t>can dynamically create, modify and remove elements in the page.</a:t>
            </a:r>
          </a:p>
          <a:p>
            <a:pPr lvl="1" algn="just"/>
            <a:r>
              <a:rPr lang="en-US" sz="2800" dirty="0"/>
              <a:t>JavaScript can change all the HTML elements in the page</a:t>
            </a:r>
          </a:p>
          <a:p>
            <a:pPr lvl="1" algn="just"/>
            <a:r>
              <a:rPr lang="en-US" sz="2800" dirty="0"/>
              <a:t>JavaScript can change all the HTML attributes in the page</a:t>
            </a:r>
          </a:p>
          <a:p>
            <a:pPr algn="just"/>
            <a:endParaRPr lang="en-US" dirty="0"/>
          </a:p>
        </p:txBody>
      </p:sp>
    </p:spTree>
    <p:extLst>
      <p:ext uri="{BB962C8B-B14F-4D97-AF65-F5344CB8AC3E}">
        <p14:creationId xmlns:p14="http://schemas.microsoft.com/office/powerpoint/2010/main" val="418518301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lgn="just"/>
            <a:r>
              <a:rPr lang="en-US" sz="3200" dirty="0"/>
              <a:t>JavaScript can change all the CSS styles in the page</a:t>
            </a:r>
          </a:p>
          <a:p>
            <a:pPr lvl="1" algn="just"/>
            <a:r>
              <a:rPr lang="en-US" sz="3200" dirty="0"/>
              <a:t>JavaScript can remove existing HTML elements and attributes</a:t>
            </a:r>
          </a:p>
          <a:p>
            <a:pPr lvl="1" algn="just"/>
            <a:r>
              <a:rPr lang="en-US" sz="3200" dirty="0"/>
              <a:t>JavaScript can add new HTML elements and attributes</a:t>
            </a:r>
          </a:p>
          <a:p>
            <a:pPr lvl="1" algn="just"/>
            <a:r>
              <a:rPr lang="en-US" sz="3200" dirty="0"/>
              <a:t>JavaScript can react to all existing HTML events in the page</a:t>
            </a:r>
          </a:p>
          <a:p>
            <a:pPr lvl="1" algn="just"/>
            <a:r>
              <a:rPr lang="en-US" sz="3200" dirty="0"/>
              <a:t>JavaScript can create new HTML events in the page</a:t>
            </a:r>
          </a:p>
          <a:p>
            <a:endParaRPr lang="en-US" dirty="0"/>
          </a:p>
        </p:txBody>
      </p:sp>
    </p:spTree>
    <p:extLst>
      <p:ext uri="{BB962C8B-B14F-4D97-AF65-F5344CB8AC3E}">
        <p14:creationId xmlns:p14="http://schemas.microsoft.com/office/powerpoint/2010/main" val="137977886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 nodes and Trees</a:t>
            </a:r>
            <a:endParaRPr lang="en-US" dirty="0"/>
          </a:p>
        </p:txBody>
      </p:sp>
      <p:sp>
        <p:nvSpPr>
          <p:cNvPr id="3" name="Content Placeholder 2"/>
          <p:cNvSpPr>
            <a:spLocks noGrp="1"/>
          </p:cNvSpPr>
          <p:nvPr>
            <p:ph idx="1"/>
          </p:nvPr>
        </p:nvSpPr>
        <p:spPr/>
        <p:txBody>
          <a:bodyPr>
            <a:normAutofit/>
          </a:bodyPr>
          <a:lstStyle/>
          <a:p>
            <a:pPr lvl="1" algn="just"/>
            <a:r>
              <a:rPr lang="en-US" sz="2800" dirty="0"/>
              <a:t>The document’s </a:t>
            </a:r>
            <a:r>
              <a:rPr lang="en-US" sz="2800" u="sng" dirty="0" err="1"/>
              <a:t>getElementById</a:t>
            </a:r>
            <a:r>
              <a:rPr lang="en-US" sz="2800" u="sng" dirty="0"/>
              <a:t> </a:t>
            </a:r>
            <a:r>
              <a:rPr lang="en-US" sz="2800" dirty="0"/>
              <a:t>method is the simplest way to access a specific element in a page. </a:t>
            </a:r>
            <a:endParaRPr lang="en-US" sz="2800" dirty="0" smtClean="0"/>
          </a:p>
          <a:p>
            <a:pPr lvl="1" algn="just"/>
            <a:r>
              <a:rPr lang="en-US" sz="2800" dirty="0" smtClean="0"/>
              <a:t>The </a:t>
            </a:r>
            <a:r>
              <a:rPr lang="en-US" sz="2800" dirty="0"/>
              <a:t>method returns objects called </a:t>
            </a:r>
            <a:r>
              <a:rPr lang="en-US" sz="2800" b="1" u="sng" dirty="0"/>
              <a:t>DOM nodes</a:t>
            </a:r>
            <a:r>
              <a:rPr lang="en-US" sz="2800" dirty="0"/>
              <a:t>.</a:t>
            </a:r>
          </a:p>
          <a:p>
            <a:pPr lvl="1" algn="just"/>
            <a:r>
              <a:rPr lang="en-US" sz="2800" dirty="0"/>
              <a:t>Every piece of an HTML5 page (elements, attributes, text, etc.) is modeled in the web browser by a DOM node</a:t>
            </a:r>
            <a:r>
              <a:rPr lang="en-US" sz="2800" dirty="0" smtClean="0"/>
              <a:t>.</a:t>
            </a:r>
          </a:p>
          <a:p>
            <a:pPr lvl="1" algn="just"/>
            <a:r>
              <a:rPr lang="en-US" sz="2800" dirty="0" smtClean="0"/>
              <a:t> </a:t>
            </a:r>
            <a:r>
              <a:rPr lang="en-US" sz="2800" dirty="0"/>
              <a:t>All the nodes in a document make up the page’s DOM tree, which describes the relationships among elements</a:t>
            </a:r>
            <a:r>
              <a:rPr lang="en-US" sz="2800" dirty="0" smtClean="0"/>
              <a:t>.</a:t>
            </a:r>
            <a:endParaRPr lang="en-US" sz="2800" dirty="0"/>
          </a:p>
        </p:txBody>
      </p:sp>
    </p:spTree>
    <p:extLst>
      <p:ext uri="{BB962C8B-B14F-4D97-AF65-F5344CB8AC3E}">
        <p14:creationId xmlns:p14="http://schemas.microsoft.com/office/powerpoint/2010/main" val="196256398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1" algn="just"/>
            <a:r>
              <a:rPr lang="en-US" sz="2800" dirty="0"/>
              <a:t>Nodes are related to each other through child-parent relationships.</a:t>
            </a:r>
          </a:p>
          <a:p>
            <a:pPr lvl="1" algn="just"/>
            <a:r>
              <a:rPr lang="en-US" sz="2800" dirty="0" smtClean="0"/>
              <a:t>An </a:t>
            </a:r>
            <a:r>
              <a:rPr lang="en-US" sz="2800" dirty="0"/>
              <a:t>HTML5 element inside another element is said to be its </a:t>
            </a:r>
            <a:r>
              <a:rPr lang="en-US" sz="2800" b="1" dirty="0" smtClean="0"/>
              <a:t>child</a:t>
            </a:r>
            <a:r>
              <a:rPr lang="en-US" sz="2800" dirty="0"/>
              <a:t> </a:t>
            </a:r>
            <a:r>
              <a:rPr lang="en-US" sz="2800" dirty="0" smtClean="0"/>
              <a:t>the </a:t>
            </a:r>
            <a:r>
              <a:rPr lang="en-US" sz="2800" dirty="0"/>
              <a:t>containing element is known as the </a:t>
            </a:r>
            <a:r>
              <a:rPr lang="en-US" sz="2800" b="1" dirty="0"/>
              <a:t>parent</a:t>
            </a:r>
            <a:r>
              <a:rPr lang="en-US" sz="2800" dirty="0"/>
              <a:t>.</a:t>
            </a:r>
          </a:p>
          <a:p>
            <a:pPr lvl="1" algn="just"/>
            <a:r>
              <a:rPr lang="en-US" sz="2800" dirty="0"/>
              <a:t>A node can have </a:t>
            </a:r>
            <a:r>
              <a:rPr lang="en-US" sz="2800" b="1" dirty="0"/>
              <a:t>multiple children </a:t>
            </a:r>
            <a:r>
              <a:rPr lang="en-US" sz="2800" dirty="0"/>
              <a:t>but only one parent. </a:t>
            </a:r>
            <a:endParaRPr lang="en-US" sz="2800" dirty="0" smtClean="0"/>
          </a:p>
          <a:p>
            <a:pPr lvl="1" algn="just"/>
            <a:r>
              <a:rPr lang="en-US" sz="2800" dirty="0" smtClean="0"/>
              <a:t>Nodes </a:t>
            </a:r>
            <a:r>
              <a:rPr lang="en-US" sz="2800" dirty="0"/>
              <a:t>with the same parent node are referred to as </a:t>
            </a:r>
            <a:r>
              <a:rPr lang="en-US" sz="2800" b="1" dirty="0"/>
              <a:t>siblings.</a:t>
            </a:r>
          </a:p>
        </p:txBody>
      </p:sp>
    </p:spTree>
    <p:extLst>
      <p:ext uri="{BB962C8B-B14F-4D97-AF65-F5344CB8AC3E}">
        <p14:creationId xmlns:p14="http://schemas.microsoft.com/office/powerpoint/2010/main" val="355259703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1"/>
            <a:r>
              <a:rPr lang="en-US" sz="2800" dirty="0"/>
              <a:t>The </a:t>
            </a:r>
            <a:r>
              <a:rPr lang="en-US" sz="2800" b="1" dirty="0"/>
              <a:t>head</a:t>
            </a:r>
            <a:r>
              <a:rPr lang="en-US" sz="2800" dirty="0"/>
              <a:t> and </a:t>
            </a:r>
            <a:r>
              <a:rPr lang="en-US" sz="2800" b="1" dirty="0"/>
              <a:t>body</a:t>
            </a:r>
            <a:r>
              <a:rPr lang="en-US" sz="2800" dirty="0"/>
              <a:t> nodes are </a:t>
            </a:r>
            <a:r>
              <a:rPr lang="en-US" sz="2800" b="1" dirty="0"/>
              <a:t>siblings</a:t>
            </a:r>
            <a:r>
              <a:rPr lang="en-US" sz="2800" dirty="0"/>
              <a:t>, since they’re both children of the </a:t>
            </a:r>
            <a:r>
              <a:rPr lang="en-US" sz="2800" b="1" dirty="0"/>
              <a:t>html node.</a:t>
            </a:r>
          </a:p>
          <a:p>
            <a:pPr lvl="1"/>
            <a:r>
              <a:rPr lang="en-US" sz="2800" dirty="0"/>
              <a:t>The </a:t>
            </a:r>
            <a:r>
              <a:rPr lang="en-US" sz="2800" b="1" dirty="0"/>
              <a:t>head</a:t>
            </a:r>
            <a:r>
              <a:rPr lang="en-US" sz="2800" dirty="0"/>
              <a:t> contains the </a:t>
            </a:r>
            <a:r>
              <a:rPr lang="en-US" sz="2800" b="1" dirty="0"/>
              <a:t>meta</a:t>
            </a:r>
            <a:r>
              <a:rPr lang="en-US" sz="2800" dirty="0"/>
              <a:t> and </a:t>
            </a:r>
            <a:r>
              <a:rPr lang="en-US" sz="2800" b="1" dirty="0"/>
              <a:t>title</a:t>
            </a:r>
            <a:r>
              <a:rPr lang="en-US" sz="2800" dirty="0"/>
              <a:t> nodes</a:t>
            </a:r>
          </a:p>
          <a:p>
            <a:pPr lvl="1"/>
            <a:r>
              <a:rPr lang="en-US" sz="2800" dirty="0"/>
              <a:t>The </a:t>
            </a:r>
            <a:r>
              <a:rPr lang="en-US" sz="2800" b="1" dirty="0"/>
              <a:t>body</a:t>
            </a:r>
            <a:r>
              <a:rPr lang="en-US" sz="2800" dirty="0"/>
              <a:t> node contains nodes representing each of the elements in the document’s body element.</a:t>
            </a:r>
          </a:p>
          <a:p>
            <a:pPr lvl="1"/>
            <a:r>
              <a:rPr lang="en-US" sz="2800" dirty="0" smtClean="0"/>
              <a:t>The </a:t>
            </a:r>
            <a:r>
              <a:rPr lang="en-US" sz="2800" b="1" dirty="0"/>
              <a:t>li</a:t>
            </a:r>
            <a:r>
              <a:rPr lang="en-US" sz="2800" dirty="0"/>
              <a:t> nodes are children of the </a:t>
            </a:r>
            <a:r>
              <a:rPr lang="en-US" sz="2800" b="1" dirty="0" err="1"/>
              <a:t>ul</a:t>
            </a:r>
            <a:r>
              <a:rPr lang="en-US" sz="2800" dirty="0"/>
              <a:t> node, since they’re nested inside it.</a:t>
            </a:r>
          </a:p>
        </p:txBody>
      </p:sp>
    </p:spTree>
    <p:extLst>
      <p:ext uri="{BB962C8B-B14F-4D97-AF65-F5344CB8AC3E}">
        <p14:creationId xmlns:p14="http://schemas.microsoft.com/office/powerpoint/2010/main" val="1102796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JavaScript example with alert-Usage of Escape Sequence</a:t>
            </a:r>
            <a:r>
              <a:rPr lang="en-US" dirty="0"/>
              <a:t/>
            </a:r>
            <a:br>
              <a:rPr lang="en-US" dirty="0"/>
            </a:br>
            <a:endParaRPr lang="en-US" dirty="0"/>
          </a:p>
        </p:txBody>
      </p:sp>
      <p:sp>
        <p:nvSpPr>
          <p:cNvPr id="3" name="Content Placeholder 2"/>
          <p:cNvSpPr>
            <a:spLocks noGrp="1"/>
          </p:cNvSpPr>
          <p:nvPr>
            <p:ph idx="1"/>
          </p:nvPr>
        </p:nvSpPr>
        <p:spPr/>
        <p:txBody>
          <a:bodyPr/>
          <a:lstStyle/>
          <a:p>
            <a:pPr lvl="0"/>
            <a:r>
              <a:rPr lang="en-US" dirty="0" smtClean="0"/>
              <a:t>the </a:t>
            </a:r>
            <a:r>
              <a:rPr lang="en-US" dirty="0"/>
              <a:t>backslash (\) in a string is an escape character.</a:t>
            </a:r>
          </a:p>
          <a:p>
            <a:pPr lvl="0"/>
            <a:r>
              <a:rPr lang="en-US" dirty="0" smtClean="0"/>
              <a:t>It </a:t>
            </a:r>
            <a:r>
              <a:rPr lang="en-US" dirty="0"/>
              <a:t>indicates that a “special” character is to be used in the string.</a:t>
            </a:r>
          </a:p>
          <a:p>
            <a:pPr lvl="0"/>
            <a:r>
              <a:rPr lang="en-US" dirty="0"/>
              <a:t>When a backslash is encountered in a string, the next character is combined with the backslash to form an escape sequence.</a:t>
            </a:r>
          </a:p>
          <a:p>
            <a:endParaRPr lang="en-US" dirty="0"/>
          </a:p>
        </p:txBody>
      </p:sp>
    </p:spTree>
    <p:extLst>
      <p:ext uri="{BB962C8B-B14F-4D97-AF65-F5344CB8AC3E}">
        <p14:creationId xmlns:p14="http://schemas.microsoft.com/office/powerpoint/2010/main" val="81789688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205.jpeg"/>
          <p:cNvPicPr>
            <a:picLocks noGrp="1"/>
          </p:cNvPicPr>
          <p:nvPr>
            <p:ph idx="1"/>
          </p:nvPr>
        </p:nvPicPr>
        <p:blipFill>
          <a:blip r:embed="rId2" cstate="print"/>
          <a:stretch>
            <a:fillRect/>
          </a:stretch>
        </p:blipFill>
        <p:spPr>
          <a:xfrm>
            <a:off x="666206" y="365126"/>
            <a:ext cx="11325497" cy="6140178"/>
          </a:xfrm>
          <a:prstGeom prst="rect">
            <a:avLst/>
          </a:prstGeom>
        </p:spPr>
      </p:pic>
    </p:spTree>
    <p:extLst>
      <p:ext uri="{BB962C8B-B14F-4D97-AF65-F5344CB8AC3E}">
        <p14:creationId xmlns:p14="http://schemas.microsoft.com/office/powerpoint/2010/main" val="90676162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206.jpeg"/>
          <p:cNvPicPr>
            <a:picLocks noGrp="1"/>
          </p:cNvPicPr>
          <p:nvPr>
            <p:ph idx="1"/>
          </p:nvPr>
        </p:nvPicPr>
        <p:blipFill>
          <a:blip r:embed="rId2" cstate="print"/>
          <a:stretch>
            <a:fillRect/>
          </a:stretch>
        </p:blipFill>
        <p:spPr>
          <a:xfrm>
            <a:off x="483326" y="365125"/>
            <a:ext cx="11416937" cy="5811838"/>
          </a:xfrm>
          <a:prstGeom prst="rect">
            <a:avLst/>
          </a:prstGeom>
        </p:spPr>
      </p:pic>
    </p:spTree>
    <p:extLst>
      <p:ext uri="{BB962C8B-B14F-4D97-AF65-F5344CB8AC3E}">
        <p14:creationId xmlns:p14="http://schemas.microsoft.com/office/powerpoint/2010/main" val="168493256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DOM is a model for describing HTML documents</a:t>
            </a:r>
          </a:p>
          <a:p>
            <a:pPr lvl="0"/>
            <a:r>
              <a:rPr lang="en-US" dirty="0"/>
              <a:t>A common set of properties/methods to access everything in a web document</a:t>
            </a:r>
          </a:p>
          <a:p>
            <a:pPr lvl="0"/>
            <a:r>
              <a:rPr lang="en-US" dirty="0"/>
              <a:t>When a web page is loaded, the browser creates a Document Object Model of the page.</a:t>
            </a:r>
          </a:p>
          <a:p>
            <a:pPr lvl="0"/>
            <a:r>
              <a:rPr lang="en-US" dirty="0"/>
              <a:t>The HTML DOM model is constructed as a tree of Objects:</a:t>
            </a:r>
          </a:p>
          <a:p>
            <a:endParaRPr lang="en-US" dirty="0"/>
          </a:p>
        </p:txBody>
      </p:sp>
    </p:spTree>
    <p:extLst>
      <p:ext uri="{BB962C8B-B14F-4D97-AF65-F5344CB8AC3E}">
        <p14:creationId xmlns:p14="http://schemas.microsoft.com/office/powerpoint/2010/main" val="412845718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lvl="0"/>
            <a:r>
              <a:rPr lang="en-US" dirty="0"/>
              <a:t>Objects are in a hierarchy</a:t>
            </a:r>
          </a:p>
          <a:p>
            <a:pPr lvl="0"/>
            <a:r>
              <a:rPr lang="en-US" dirty="0"/>
              <a:t>The window is the parent for a given web page</a:t>
            </a:r>
          </a:p>
          <a:p>
            <a:pPr lvl="0"/>
            <a:r>
              <a:rPr lang="en-US" dirty="0"/>
              <a:t>Document is the child with the objects that are most commonly manipulated</a:t>
            </a:r>
          </a:p>
          <a:p>
            <a:pPr lvl="0"/>
            <a:r>
              <a:rPr lang="en-US" dirty="0"/>
              <a:t>The HTML DOM is a standard for how to get, change, add, or delete HTML elements.</a:t>
            </a:r>
          </a:p>
          <a:p>
            <a:pPr lvl="0"/>
            <a:r>
              <a:rPr lang="en-US" dirty="0"/>
              <a:t>HTML DOM methods are actions you can perform (on HTML Elements).</a:t>
            </a:r>
          </a:p>
          <a:p>
            <a:pPr lvl="0"/>
            <a:r>
              <a:rPr lang="en-US" dirty="0"/>
              <a:t>HTML DOM properties are values (of HTML Elements) that you can set or change.</a:t>
            </a:r>
          </a:p>
        </p:txBody>
      </p:sp>
    </p:spTree>
    <p:extLst>
      <p:ext uri="{BB962C8B-B14F-4D97-AF65-F5344CB8AC3E}">
        <p14:creationId xmlns:p14="http://schemas.microsoft.com/office/powerpoint/2010/main" val="269817867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99457" y="3393168"/>
            <a:ext cx="10515600" cy="4351338"/>
          </a:xfrm>
        </p:spPr>
        <p:txBody>
          <a:bodyPr/>
          <a:lstStyle/>
          <a:p>
            <a:endParaRPr lang="en-US" dirty="0"/>
          </a:p>
        </p:txBody>
      </p:sp>
      <p:sp>
        <p:nvSpPr>
          <p:cNvPr id="4" name="Rectangle 5"/>
          <p:cNvSpPr>
            <a:spLocks noChangeArrowheads="1"/>
          </p:cNvSpPr>
          <p:nvPr/>
        </p:nvSpPr>
        <p:spPr bwMode="auto">
          <a:xfrm>
            <a:off x="261257" y="15675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548640" y="911224"/>
            <a:ext cx="11183938" cy="5210175"/>
            <a:chOff x="0" y="0"/>
            <a:chExt cx="17612" cy="8204"/>
          </a:xfrm>
        </p:grpSpPr>
        <p:sp>
          <p:nvSpPr>
            <p:cNvPr id="6" name="Line 4"/>
            <p:cNvSpPr>
              <a:spLocks noChangeShapeType="1"/>
            </p:cNvSpPr>
            <p:nvPr/>
          </p:nvSpPr>
          <p:spPr bwMode="auto">
            <a:xfrm>
              <a:off x="1" y="16"/>
              <a:ext cx="17280" cy="0"/>
            </a:xfrm>
            <a:prstGeom prst="line">
              <a:avLst/>
            </a:prstGeom>
            <a:noFill/>
            <a:ln w="19812">
              <a:solidFill>
                <a:srgbClr val="FFD2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3"/>
            <p:cNvSpPr>
              <a:spLocks noChangeShapeType="1"/>
            </p:cNvSpPr>
            <p:nvPr/>
          </p:nvSpPr>
          <p:spPr bwMode="auto">
            <a:xfrm>
              <a:off x="0" y="8201"/>
              <a:ext cx="17280" cy="0"/>
            </a:xfrm>
            <a:prstGeom prst="line">
              <a:avLst/>
            </a:prstGeom>
            <a:noFill/>
            <a:ln w="3048">
              <a:solidFill>
                <a:srgbClr val="7F7F7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1" y="28"/>
              <a:ext cx="6250" cy="816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277321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FINDING &amp; CHANGING HTML ELEMENTS</a:t>
            </a:r>
            <a:endParaRPr lang="en-US" dirty="0"/>
          </a:p>
        </p:txBody>
      </p:sp>
      <p:pic>
        <p:nvPicPr>
          <p:cNvPr id="6" name="image209.jpeg"/>
          <p:cNvPicPr>
            <a:picLocks noGrp="1"/>
          </p:cNvPicPr>
          <p:nvPr>
            <p:ph idx="1"/>
          </p:nvPr>
        </p:nvPicPr>
        <p:blipFill>
          <a:blip r:embed="rId2" cstate="print"/>
          <a:stretch>
            <a:fillRect/>
          </a:stretch>
        </p:blipFill>
        <p:spPr>
          <a:xfrm>
            <a:off x="838200" y="1515291"/>
            <a:ext cx="10826931" cy="4661672"/>
          </a:xfrm>
          <a:prstGeom prst="rect">
            <a:avLst/>
          </a:prstGeom>
        </p:spPr>
      </p:pic>
    </p:spTree>
    <p:extLst>
      <p:ext uri="{BB962C8B-B14F-4D97-AF65-F5344CB8AC3E}">
        <p14:creationId xmlns:p14="http://schemas.microsoft.com/office/powerpoint/2010/main" val="49863982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ADDING AND DELETING HTML ELEMENTS</a:t>
            </a:r>
            <a:r>
              <a:rPr lang="en-US" dirty="0"/>
              <a:t/>
            </a:r>
            <a:br>
              <a:rPr lang="en-US" dirty="0"/>
            </a:br>
            <a:endParaRPr lang="en-US" dirty="0"/>
          </a:p>
        </p:txBody>
      </p:sp>
      <p:pic>
        <p:nvPicPr>
          <p:cNvPr id="4" name="image210.jpeg"/>
          <p:cNvPicPr>
            <a:picLocks noGrp="1"/>
          </p:cNvPicPr>
          <p:nvPr>
            <p:ph idx="1"/>
          </p:nvPr>
        </p:nvPicPr>
        <p:blipFill>
          <a:blip r:embed="rId2" cstate="print"/>
          <a:stretch>
            <a:fillRect/>
          </a:stretch>
        </p:blipFill>
        <p:spPr>
          <a:xfrm>
            <a:off x="627017" y="1841864"/>
            <a:ext cx="11025051" cy="4467496"/>
          </a:xfrm>
          <a:prstGeom prst="rect">
            <a:avLst/>
          </a:prstGeom>
        </p:spPr>
      </p:pic>
    </p:spTree>
    <p:extLst>
      <p:ext uri="{BB962C8B-B14F-4D97-AF65-F5344CB8AC3E}">
        <p14:creationId xmlns:p14="http://schemas.microsoft.com/office/powerpoint/2010/main" val="360813243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CHANGING THE VALUE OF AN ATTRIBUTE</a:t>
            </a:r>
            <a:endParaRPr lang="en-US" dirty="0"/>
          </a:p>
        </p:txBody>
      </p:sp>
      <p:sp>
        <p:nvSpPr>
          <p:cNvPr id="3" name="Content Placeholder 2"/>
          <p:cNvSpPr>
            <a:spLocks noGrp="1"/>
          </p:cNvSpPr>
          <p:nvPr>
            <p:ph idx="1"/>
          </p:nvPr>
        </p:nvSpPr>
        <p:spPr/>
        <p:txBody>
          <a:bodyPr>
            <a:normAutofit lnSpcReduction="10000"/>
          </a:bodyPr>
          <a:lstStyle/>
          <a:p>
            <a:pPr lvl="0"/>
            <a:r>
              <a:rPr lang="en-US" dirty="0"/>
              <a:t>To change the value of an HTML attribute, use this syntax: </a:t>
            </a:r>
            <a:r>
              <a:rPr lang="en-US" b="1" dirty="0" err="1"/>
              <a:t>document.getElementById</a:t>
            </a:r>
            <a:r>
              <a:rPr lang="en-US" b="1" dirty="0"/>
              <a:t>(id).attribute = new value</a:t>
            </a:r>
          </a:p>
          <a:p>
            <a:r>
              <a:rPr lang="en-US" dirty="0"/>
              <a:t>&lt;!DOCTYPE html&gt;</a:t>
            </a:r>
          </a:p>
          <a:p>
            <a:r>
              <a:rPr lang="en-US" dirty="0"/>
              <a:t>&lt;html&gt;&lt;body&gt;&lt;</a:t>
            </a:r>
            <a:r>
              <a:rPr lang="en-US" dirty="0" err="1"/>
              <a:t>img</a:t>
            </a:r>
            <a:r>
              <a:rPr lang="en-US" dirty="0"/>
              <a:t> id=“</a:t>
            </a:r>
            <a:r>
              <a:rPr lang="en-US" dirty="0" err="1"/>
              <a:t>clg</a:t>
            </a:r>
            <a:r>
              <a:rPr lang="en-US" dirty="0"/>
              <a:t>“ </a:t>
            </a:r>
            <a:r>
              <a:rPr lang="en-US" dirty="0" err="1"/>
              <a:t>src</a:t>
            </a:r>
            <a:r>
              <a:rPr lang="en-US" dirty="0"/>
              <a:t>=“sjc.jpg"&gt;</a:t>
            </a:r>
          </a:p>
          <a:p>
            <a:r>
              <a:rPr lang="en-US" dirty="0"/>
              <a:t>&lt;script&gt;</a:t>
            </a:r>
          </a:p>
          <a:p>
            <a:r>
              <a:rPr lang="en-US" dirty="0" err="1"/>
              <a:t>document.getElementById</a:t>
            </a:r>
            <a:r>
              <a:rPr lang="en-US" dirty="0"/>
              <a:t>(“</a:t>
            </a:r>
            <a:r>
              <a:rPr lang="en-US" dirty="0" err="1"/>
              <a:t>clg</a:t>
            </a:r>
            <a:r>
              <a:rPr lang="en-US" dirty="0"/>
              <a:t>").</a:t>
            </a:r>
            <a:r>
              <a:rPr lang="en-US" dirty="0" err="1"/>
              <a:t>src</a:t>
            </a:r>
            <a:r>
              <a:rPr lang="en-US" dirty="0"/>
              <a:t> </a:t>
            </a:r>
            <a:r>
              <a:rPr lang="en-US" dirty="0" smtClean="0"/>
              <a:t>=“ceklogo.jpg</a:t>
            </a:r>
            <a:r>
              <a:rPr lang="en-US" dirty="0"/>
              <a:t>";</a:t>
            </a:r>
          </a:p>
          <a:p>
            <a:r>
              <a:rPr lang="en-US" dirty="0"/>
              <a:t>&lt;/script&gt;</a:t>
            </a:r>
          </a:p>
          <a:p>
            <a:r>
              <a:rPr lang="en-US" dirty="0"/>
              <a:t>&lt;/body&gt;</a:t>
            </a:r>
          </a:p>
          <a:p>
            <a:r>
              <a:rPr lang="en-US" dirty="0"/>
              <a:t>&lt;/html&gt;</a:t>
            </a:r>
          </a:p>
          <a:p>
            <a:endParaRPr lang="en-US" dirty="0"/>
          </a:p>
        </p:txBody>
      </p:sp>
    </p:spTree>
    <p:extLst>
      <p:ext uri="{BB962C8B-B14F-4D97-AF65-F5344CB8AC3E}">
        <p14:creationId xmlns:p14="http://schemas.microsoft.com/office/powerpoint/2010/main" val="282429681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CHANGING THE </a:t>
            </a:r>
            <a:r>
              <a:rPr lang="en-US" b="1" dirty="0" smtClean="0"/>
              <a:t>style</a:t>
            </a:r>
            <a:endParaRPr lang="en-US" dirty="0"/>
          </a:p>
        </p:txBody>
      </p:sp>
      <p:sp>
        <p:nvSpPr>
          <p:cNvPr id="3" name="Content Placeholder 2"/>
          <p:cNvSpPr>
            <a:spLocks noGrp="1"/>
          </p:cNvSpPr>
          <p:nvPr>
            <p:ph idx="1"/>
          </p:nvPr>
        </p:nvSpPr>
        <p:spPr/>
        <p:txBody>
          <a:bodyPr>
            <a:normAutofit fontScale="92500" lnSpcReduction="20000"/>
          </a:bodyPr>
          <a:lstStyle/>
          <a:p>
            <a:pPr lvl="0"/>
            <a:r>
              <a:rPr lang="en-US" dirty="0"/>
              <a:t>To change the style of an HTML element, use this syntax: </a:t>
            </a:r>
            <a:r>
              <a:rPr lang="en-US" dirty="0" err="1"/>
              <a:t>document.getElementById</a:t>
            </a:r>
            <a:r>
              <a:rPr lang="en-US" dirty="0"/>
              <a:t>(id).</a:t>
            </a:r>
            <a:r>
              <a:rPr lang="en-US" dirty="0" err="1"/>
              <a:t>style.property</a:t>
            </a:r>
            <a:r>
              <a:rPr lang="en-US" dirty="0"/>
              <a:t> = new style</a:t>
            </a:r>
          </a:p>
          <a:p>
            <a:r>
              <a:rPr lang="en-US" dirty="0"/>
              <a:t>&lt;html&gt;</a:t>
            </a:r>
          </a:p>
          <a:p>
            <a:r>
              <a:rPr lang="en-US" dirty="0"/>
              <a:t>&lt;body&gt;</a:t>
            </a:r>
          </a:p>
          <a:p>
            <a:r>
              <a:rPr lang="en-US" dirty="0"/>
              <a:t>&lt;p id="p1"&gt;Hello World!&lt;/p&gt;</a:t>
            </a:r>
          </a:p>
          <a:p>
            <a:r>
              <a:rPr lang="en-US" dirty="0"/>
              <a:t>&lt;script&gt;</a:t>
            </a:r>
          </a:p>
          <a:p>
            <a:r>
              <a:rPr lang="en-US" dirty="0" err="1"/>
              <a:t>document.getElementById</a:t>
            </a:r>
            <a:r>
              <a:rPr lang="en-US" dirty="0"/>
              <a:t>("p1").</a:t>
            </a:r>
            <a:r>
              <a:rPr lang="en-US" dirty="0" err="1"/>
              <a:t>style.color</a:t>
            </a:r>
            <a:r>
              <a:rPr lang="en-US" dirty="0"/>
              <a:t> = "blue";</a:t>
            </a:r>
          </a:p>
          <a:p>
            <a:r>
              <a:rPr lang="en-US" dirty="0"/>
              <a:t>&lt;/script&gt;</a:t>
            </a:r>
          </a:p>
          <a:p>
            <a:r>
              <a:rPr lang="en-US" dirty="0"/>
              <a:t>&lt;p&gt;The paragraph above was changed by a script.&lt;/p&gt;</a:t>
            </a:r>
          </a:p>
          <a:p>
            <a:r>
              <a:rPr lang="en-US" dirty="0"/>
              <a:t>&lt;/body&gt;</a:t>
            </a:r>
          </a:p>
          <a:p>
            <a:r>
              <a:rPr lang="en-US" dirty="0"/>
              <a:t>&lt;/html&gt;</a:t>
            </a:r>
          </a:p>
        </p:txBody>
      </p:sp>
    </p:spTree>
    <p:extLst>
      <p:ext uri="{BB962C8B-B14F-4D97-AF65-F5344CB8AC3E}">
        <p14:creationId xmlns:p14="http://schemas.microsoft.com/office/powerpoint/2010/main" val="383249441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 EVENTS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lvl="0" algn="just"/>
            <a:r>
              <a:rPr lang="en-US" dirty="0" err="1"/>
              <a:t>onsubmit</a:t>
            </a:r>
            <a:r>
              <a:rPr lang="en-US" dirty="0"/>
              <a:t> - call when submit button is clicked</a:t>
            </a:r>
          </a:p>
          <a:p>
            <a:pPr lvl="0" algn="just"/>
            <a:r>
              <a:rPr lang="en-US" dirty="0" err="1"/>
              <a:t>onclick</a:t>
            </a:r>
            <a:r>
              <a:rPr lang="en-US" dirty="0"/>
              <a:t> - call when this button is clicked</a:t>
            </a:r>
          </a:p>
          <a:p>
            <a:pPr lvl="0" algn="just"/>
            <a:r>
              <a:rPr lang="en-US" dirty="0" err="1"/>
              <a:t>onreset</a:t>
            </a:r>
            <a:r>
              <a:rPr lang="en-US" dirty="0"/>
              <a:t> - call when the reset button is clicked</a:t>
            </a:r>
          </a:p>
          <a:p>
            <a:pPr lvl="0" algn="just"/>
            <a:r>
              <a:rPr lang="en-US" dirty="0" err="1"/>
              <a:t>onload</a:t>
            </a:r>
            <a:r>
              <a:rPr lang="en-US" dirty="0"/>
              <a:t> - call after page loads</a:t>
            </a:r>
          </a:p>
          <a:p>
            <a:pPr lvl="0" algn="just"/>
            <a:r>
              <a:rPr lang="en-US" dirty="0" err="1"/>
              <a:t>onmouseover</a:t>
            </a:r>
            <a:r>
              <a:rPr lang="en-US" dirty="0"/>
              <a:t> - call when mouse pointer enters image area</a:t>
            </a:r>
          </a:p>
          <a:p>
            <a:pPr lvl="0" algn="just"/>
            <a:r>
              <a:rPr lang="en-US" dirty="0" err="1"/>
              <a:t>onmouseout</a:t>
            </a:r>
            <a:r>
              <a:rPr lang="en-US" dirty="0"/>
              <a:t> - call when mouse pointer leaves image area</a:t>
            </a:r>
          </a:p>
          <a:p>
            <a:pPr lvl="0" algn="just"/>
            <a:r>
              <a:rPr lang="en-US" dirty="0" err="1"/>
              <a:t>onfocus</a:t>
            </a:r>
            <a:r>
              <a:rPr lang="en-US" dirty="0"/>
              <a:t> - call when control receives focus</a:t>
            </a:r>
          </a:p>
          <a:p>
            <a:pPr lvl="0" algn="just"/>
            <a:r>
              <a:rPr lang="en-US" dirty="0" err="1"/>
              <a:t>onblur</a:t>
            </a:r>
            <a:r>
              <a:rPr lang="en-US" dirty="0"/>
              <a:t> - call when a control loses focus</a:t>
            </a:r>
          </a:p>
          <a:p>
            <a:pPr lvl="0" algn="just"/>
            <a:r>
              <a:rPr lang="en-US" dirty="0" err="1"/>
              <a:t>onchange</a:t>
            </a:r>
            <a:r>
              <a:rPr lang="en-US" dirty="0"/>
              <a:t> - call when a control loses focus and the value of its contents has </a:t>
            </a:r>
            <a:r>
              <a:rPr lang="en-US" dirty="0" smtClean="0"/>
              <a:t>changed many </a:t>
            </a:r>
            <a:r>
              <a:rPr lang="en-US" dirty="0"/>
              <a:t>more</a:t>
            </a:r>
          </a:p>
        </p:txBody>
      </p:sp>
    </p:spTree>
    <p:extLst>
      <p:ext uri="{BB962C8B-B14F-4D97-AF65-F5344CB8AC3E}">
        <p14:creationId xmlns:p14="http://schemas.microsoft.com/office/powerpoint/2010/main" val="2376290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85.jpeg"/>
          <p:cNvPicPr>
            <a:picLocks noGrp="1"/>
          </p:cNvPicPr>
          <p:nvPr>
            <p:ph idx="1"/>
          </p:nvPr>
        </p:nvPicPr>
        <p:blipFill>
          <a:blip r:embed="rId2" cstate="print"/>
          <a:stretch>
            <a:fillRect/>
          </a:stretch>
        </p:blipFill>
        <p:spPr>
          <a:xfrm>
            <a:off x="838199" y="966651"/>
            <a:ext cx="10813869" cy="5577839"/>
          </a:xfrm>
          <a:prstGeom prst="rect">
            <a:avLst/>
          </a:prstGeom>
        </p:spPr>
      </p:pic>
    </p:spTree>
    <p:extLst>
      <p:ext uri="{BB962C8B-B14F-4D97-AF65-F5344CB8AC3E}">
        <p14:creationId xmlns:p14="http://schemas.microsoft.com/office/powerpoint/2010/main" val="183933668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Event handling using DOM –</a:t>
            </a:r>
            <a:r>
              <a:rPr lang="en-US" b="1" dirty="0" err="1"/>
              <a:t>onclick</a:t>
            </a:r>
            <a:r>
              <a:rPr lang="en-US" b="1" dirty="0"/>
              <a:t> and </a:t>
            </a:r>
            <a:r>
              <a:rPr lang="en-US" b="1" dirty="0" err="1"/>
              <a:t>onMouseover</a:t>
            </a:r>
            <a:r>
              <a:rPr lang="en-US" dirty="0"/>
              <a:t/>
            </a:r>
            <a:br>
              <a:rPr lang="en-US" dirty="0"/>
            </a:br>
            <a:endParaRPr lang="en-US" dirty="0"/>
          </a:p>
        </p:txBody>
      </p:sp>
      <p:sp>
        <p:nvSpPr>
          <p:cNvPr id="3" name="Content Placeholder 2"/>
          <p:cNvSpPr>
            <a:spLocks noGrp="1"/>
          </p:cNvSpPr>
          <p:nvPr>
            <p:ph idx="1"/>
          </p:nvPr>
        </p:nvSpPr>
        <p:spPr>
          <a:xfrm>
            <a:off x="838200" y="2139357"/>
            <a:ext cx="10515600" cy="4826965"/>
          </a:xfrm>
        </p:spPr>
        <p:txBody>
          <a:bodyPr/>
          <a:lstStyle/>
          <a:p>
            <a:endParaRPr lang="en-US" dirty="0"/>
          </a:p>
        </p:txBody>
      </p:sp>
      <p:sp>
        <p:nvSpPr>
          <p:cNvPr id="4"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143691" y="1462405"/>
            <a:ext cx="11018838" cy="5617664"/>
            <a:chOff x="0" y="0"/>
            <a:chExt cx="17352" cy="7976"/>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352" cy="469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 y="4721"/>
              <a:ext cx="3106" cy="2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1752" y="4684"/>
              <a:ext cx="3120" cy="3284"/>
            </a:xfrm>
            <a:prstGeom prst="rect">
              <a:avLst/>
            </a:prstGeom>
            <a:noFill/>
            <a:ln w="9144">
              <a:solidFill>
                <a:srgbClr val="FFD2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 y="5042"/>
              <a:ext cx="10531" cy="24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6590" y="5035"/>
              <a:ext cx="10620" cy="2580"/>
            </a:xfrm>
            <a:prstGeom prst="rect">
              <a:avLst/>
            </a:prstGeom>
            <a:noFill/>
            <a:ln w="9144">
              <a:solidFill>
                <a:srgbClr val="FFD2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176782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214.jpeg"/>
          <p:cNvPicPr>
            <a:picLocks noGrp="1"/>
          </p:cNvPicPr>
          <p:nvPr>
            <p:ph idx="1"/>
          </p:nvPr>
        </p:nvPicPr>
        <p:blipFill>
          <a:blip r:embed="rId2" cstate="print"/>
          <a:stretch>
            <a:fillRect/>
          </a:stretch>
        </p:blipFill>
        <p:spPr>
          <a:xfrm>
            <a:off x="313509" y="744583"/>
            <a:ext cx="11416937" cy="5760720"/>
          </a:xfrm>
          <a:prstGeom prst="rect">
            <a:avLst/>
          </a:prstGeom>
        </p:spPr>
      </p:pic>
    </p:spTree>
    <p:extLst>
      <p:ext uri="{BB962C8B-B14F-4D97-AF65-F5344CB8AC3E}">
        <p14:creationId xmlns:p14="http://schemas.microsoft.com/office/powerpoint/2010/main" val="190772116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Form Handling –</a:t>
            </a:r>
            <a:r>
              <a:rPr lang="en-US" b="1" dirty="0" err="1"/>
              <a:t>onclick</a:t>
            </a:r>
            <a:r>
              <a:rPr lang="en-US" b="1" dirty="0"/>
              <a:t> event</a:t>
            </a:r>
            <a:r>
              <a:rPr lang="en-US" dirty="0"/>
              <a:t/>
            </a:r>
            <a:br>
              <a:rPr lang="en-US" dirty="0"/>
            </a:br>
            <a:endParaRPr lang="en-US" dirty="0"/>
          </a:p>
        </p:txBody>
      </p:sp>
      <p:sp>
        <p:nvSpPr>
          <p:cNvPr id="3" name="Content Placeholder 2"/>
          <p:cNvSpPr>
            <a:spLocks noGrp="1"/>
          </p:cNvSpPr>
          <p:nvPr>
            <p:ph idx="1"/>
          </p:nvPr>
        </p:nvSpPr>
        <p:spPr>
          <a:xfrm>
            <a:off x="1465218" y="3197225"/>
            <a:ext cx="10515600" cy="4351338"/>
          </a:xfrm>
        </p:spPr>
        <p:txBody>
          <a:bodyPr/>
          <a:lstStyle/>
          <a:p>
            <a:endParaRPr lang="en-US" dirty="0"/>
          </a:p>
        </p:txBody>
      </p:sp>
      <p:sp>
        <p:nvSpPr>
          <p:cNvPr id="4" name="Rectangle 4"/>
          <p:cNvSpPr>
            <a:spLocks noChangeArrowheads="1"/>
          </p:cNvSpPr>
          <p:nvPr/>
        </p:nvSpPr>
        <p:spPr bwMode="auto">
          <a:xfrm>
            <a:off x="627018" y="1371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838200" y="1129427"/>
            <a:ext cx="11195050" cy="5147844"/>
            <a:chOff x="0" y="16"/>
            <a:chExt cx="17631" cy="4316"/>
          </a:xfrm>
        </p:grpSpPr>
        <p:sp>
          <p:nvSpPr>
            <p:cNvPr id="6" name="Line 3"/>
            <p:cNvSpPr>
              <a:spLocks noChangeShapeType="1"/>
            </p:cNvSpPr>
            <p:nvPr/>
          </p:nvSpPr>
          <p:spPr bwMode="auto">
            <a:xfrm>
              <a:off x="1" y="16"/>
              <a:ext cx="17280" cy="0"/>
            </a:xfrm>
            <a:prstGeom prst="line">
              <a:avLst/>
            </a:prstGeom>
            <a:noFill/>
            <a:ln w="19812">
              <a:solidFill>
                <a:srgbClr val="FFD2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
              <a:ext cx="17631" cy="43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3992185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217.jpeg"/>
          <p:cNvPicPr>
            <a:picLocks noGrp="1"/>
          </p:cNvPicPr>
          <p:nvPr>
            <p:ph idx="1"/>
          </p:nvPr>
        </p:nvPicPr>
        <p:blipFill>
          <a:blip r:embed="rId2" cstate="print"/>
          <a:stretch>
            <a:fillRect/>
          </a:stretch>
        </p:blipFill>
        <p:spPr>
          <a:xfrm>
            <a:off x="859971" y="1972492"/>
            <a:ext cx="10829107" cy="3383280"/>
          </a:xfrm>
          <a:prstGeom prst="rect">
            <a:avLst/>
          </a:prstGeom>
        </p:spPr>
      </p:pic>
    </p:spTree>
    <p:extLst>
      <p:ext uri="{BB962C8B-B14F-4D97-AF65-F5344CB8AC3E}">
        <p14:creationId xmlns:p14="http://schemas.microsoft.com/office/powerpoint/2010/main" val="155885179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Form Handling –</a:t>
            </a:r>
            <a:r>
              <a:rPr lang="en-US" b="1" dirty="0" err="1"/>
              <a:t>onclick</a:t>
            </a:r>
            <a:r>
              <a:rPr lang="en-US" b="1" dirty="0"/>
              <a:t> event</a:t>
            </a:r>
            <a:endParaRPr lang="en-US" dirty="0"/>
          </a:p>
        </p:txBody>
      </p:sp>
      <p:sp>
        <p:nvSpPr>
          <p:cNvPr id="3" name="Content Placeholder 2"/>
          <p:cNvSpPr>
            <a:spLocks noGrp="1"/>
          </p:cNvSpPr>
          <p:nvPr>
            <p:ph idx="1"/>
          </p:nvPr>
        </p:nvSpPr>
        <p:spPr>
          <a:xfrm>
            <a:off x="3085011" y="4033248"/>
            <a:ext cx="10515600" cy="4351338"/>
          </a:xfrm>
        </p:spPr>
        <p:txBody>
          <a:bodyPr/>
          <a:lstStyle/>
          <a:p>
            <a:endParaRPr lang="en-US" dirty="0"/>
          </a:p>
        </p:txBody>
      </p:sp>
      <p:grpSp>
        <p:nvGrpSpPr>
          <p:cNvPr id="4" name="Group 2"/>
          <p:cNvGrpSpPr>
            <a:grpSpLocks/>
          </p:cNvGrpSpPr>
          <p:nvPr/>
        </p:nvGrpSpPr>
        <p:grpSpPr bwMode="auto">
          <a:xfrm>
            <a:off x="168773" y="1502229"/>
            <a:ext cx="11938001" cy="4221707"/>
            <a:chOff x="0" y="0"/>
            <a:chExt cx="18800" cy="5528"/>
          </a:xfrm>
        </p:grpSpPr>
        <p:sp>
          <p:nvSpPr>
            <p:cNvPr id="5" name="Line 3"/>
            <p:cNvSpPr>
              <a:spLocks noChangeShapeType="1"/>
            </p:cNvSpPr>
            <p:nvPr/>
          </p:nvSpPr>
          <p:spPr bwMode="auto">
            <a:xfrm>
              <a:off x="774" y="16"/>
              <a:ext cx="17280" cy="0"/>
            </a:xfrm>
            <a:prstGeom prst="line">
              <a:avLst/>
            </a:prstGeom>
            <a:noFill/>
            <a:ln w="19812">
              <a:solidFill>
                <a:srgbClr val="FFD2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
              <a:ext cx="10644" cy="5456"/>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4" y="826"/>
              <a:ext cx="8156" cy="39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767780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Node in DOM</a:t>
            </a:r>
            <a:endParaRPr lang="en-US" dirty="0"/>
          </a:p>
        </p:txBody>
      </p:sp>
      <p:sp>
        <p:nvSpPr>
          <p:cNvPr id="3" name="Content Placeholder 2"/>
          <p:cNvSpPr>
            <a:spLocks noGrp="1"/>
          </p:cNvSpPr>
          <p:nvPr>
            <p:ph idx="1"/>
          </p:nvPr>
        </p:nvSpPr>
        <p:spPr/>
        <p:txBody>
          <a:bodyPr/>
          <a:lstStyle/>
          <a:p>
            <a:pPr lvl="0"/>
            <a:r>
              <a:rPr lang="en-US" dirty="0"/>
              <a:t>Nodes can be between HTML Tags.</a:t>
            </a:r>
            <a:endParaRPr lang="en-US" sz="1200" dirty="0"/>
          </a:p>
          <a:p>
            <a:pPr lvl="0"/>
            <a:r>
              <a:rPr lang="en-US" dirty="0"/>
              <a:t>Nodes available in DOM:</a:t>
            </a:r>
            <a:endParaRPr lang="en-US" sz="1200" dirty="0"/>
          </a:p>
          <a:p>
            <a:pPr lvl="1"/>
            <a:r>
              <a:rPr lang="en-US" dirty="0" err="1"/>
              <a:t>node.childNodes</a:t>
            </a:r>
            <a:endParaRPr lang="en-US" sz="1100" dirty="0"/>
          </a:p>
          <a:p>
            <a:pPr lvl="1"/>
            <a:r>
              <a:rPr lang="en-US" dirty="0" err="1"/>
              <a:t>node.firstChild</a:t>
            </a:r>
            <a:endParaRPr lang="en-US" sz="1100" dirty="0"/>
          </a:p>
          <a:p>
            <a:pPr lvl="1"/>
            <a:r>
              <a:rPr lang="en-US" dirty="0" err="1"/>
              <a:t>node.lastChild</a:t>
            </a:r>
            <a:endParaRPr lang="en-US" sz="1100" dirty="0"/>
          </a:p>
          <a:p>
            <a:pPr lvl="1"/>
            <a:r>
              <a:rPr lang="en-US" dirty="0" err="1"/>
              <a:t>node.parentNode</a:t>
            </a:r>
            <a:endParaRPr lang="en-US" sz="1100" dirty="0"/>
          </a:p>
          <a:p>
            <a:pPr lvl="1"/>
            <a:r>
              <a:rPr lang="en-US" dirty="0" err="1"/>
              <a:t>node.nextSibling</a:t>
            </a:r>
            <a:endParaRPr lang="en-US" sz="1100" dirty="0"/>
          </a:p>
          <a:p>
            <a:pPr lvl="1"/>
            <a:r>
              <a:rPr lang="en-US" dirty="0" err="1"/>
              <a:t>node.previousSibling</a:t>
            </a:r>
            <a:endParaRPr lang="en-US" sz="1100" dirty="0"/>
          </a:p>
          <a:p>
            <a:endParaRPr lang="en-US" dirty="0"/>
          </a:p>
        </p:txBody>
      </p:sp>
    </p:spTree>
    <p:extLst>
      <p:ext uri="{BB962C8B-B14F-4D97-AF65-F5344CB8AC3E}">
        <p14:creationId xmlns:p14="http://schemas.microsoft.com/office/powerpoint/2010/main" val="112860455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Removing Nodes (HTML Elements) </a:t>
            </a:r>
            <a:r>
              <a:rPr lang="en-US" b="1" dirty="0"/>
              <a:t>in DOM</a:t>
            </a:r>
            <a:endParaRPr lang="en-US" dirty="0"/>
          </a:p>
        </p:txBody>
      </p:sp>
      <p:sp>
        <p:nvSpPr>
          <p:cNvPr id="3" name="Content Placeholder 2"/>
          <p:cNvSpPr>
            <a:spLocks noGrp="1"/>
          </p:cNvSpPr>
          <p:nvPr>
            <p:ph idx="1"/>
          </p:nvPr>
        </p:nvSpPr>
        <p:spPr/>
        <p:txBody>
          <a:bodyPr/>
          <a:lstStyle/>
          <a:p>
            <a:r>
              <a:rPr lang="en-US" dirty="0"/>
              <a:t>To add a new element to the HTML DOM, you must create the element (element node) first, and then append it to an existing element</a:t>
            </a:r>
            <a:endParaRPr lang="en-US" dirty="0"/>
          </a:p>
        </p:txBody>
      </p:sp>
    </p:spTree>
    <p:extLst>
      <p:ext uri="{BB962C8B-B14F-4D97-AF65-F5344CB8AC3E}">
        <p14:creationId xmlns:p14="http://schemas.microsoft.com/office/powerpoint/2010/main" val="125293683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224.jpeg"/>
          <p:cNvPicPr>
            <a:picLocks noGrp="1"/>
          </p:cNvPicPr>
          <p:nvPr>
            <p:ph idx="1"/>
          </p:nvPr>
        </p:nvPicPr>
        <p:blipFill>
          <a:blip r:embed="rId2" cstate="print"/>
          <a:stretch>
            <a:fillRect/>
          </a:stretch>
        </p:blipFill>
        <p:spPr>
          <a:xfrm>
            <a:off x="929640" y="1963488"/>
            <a:ext cx="9886406" cy="3657600"/>
          </a:xfrm>
          <a:prstGeom prst="rect">
            <a:avLst/>
          </a:prstGeom>
        </p:spPr>
      </p:pic>
    </p:spTree>
    <p:extLst>
      <p:ext uri="{BB962C8B-B14F-4D97-AF65-F5344CB8AC3E}">
        <p14:creationId xmlns:p14="http://schemas.microsoft.com/office/powerpoint/2010/main" val="369270554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This code creates a new &lt;p&gt; element:</a:t>
            </a:r>
          </a:p>
          <a:p>
            <a:r>
              <a:rPr lang="en-US" dirty="0" err="1"/>
              <a:t>const</a:t>
            </a:r>
            <a:r>
              <a:rPr lang="en-US" dirty="0"/>
              <a:t> para = </a:t>
            </a:r>
            <a:r>
              <a:rPr lang="en-US" dirty="0" err="1"/>
              <a:t>document.createElement</a:t>
            </a:r>
            <a:r>
              <a:rPr lang="en-US" dirty="0"/>
              <a:t>("p");</a:t>
            </a:r>
          </a:p>
          <a:p>
            <a:pPr lvl="0"/>
            <a:r>
              <a:rPr lang="en-US" dirty="0"/>
              <a:t>To add text to the &lt;p&gt; element, you must create a text node first. This code creates a text </a:t>
            </a:r>
            <a:r>
              <a:rPr lang="en-US" dirty="0" smtClean="0"/>
              <a:t>node</a:t>
            </a:r>
          </a:p>
          <a:p>
            <a:pPr lvl="0"/>
            <a:r>
              <a:rPr lang="en-US" dirty="0" smtClean="0"/>
              <a:t>: </a:t>
            </a:r>
            <a:r>
              <a:rPr lang="en-US" dirty="0" err="1"/>
              <a:t>const</a:t>
            </a:r>
            <a:r>
              <a:rPr lang="en-US" dirty="0"/>
              <a:t> node = </a:t>
            </a:r>
            <a:r>
              <a:rPr lang="en-US" dirty="0" err="1"/>
              <a:t>document.createTextNode</a:t>
            </a:r>
            <a:r>
              <a:rPr lang="en-US" dirty="0"/>
              <a:t>("This is a new paragraph.");</a:t>
            </a:r>
          </a:p>
          <a:p>
            <a:pPr lvl="0"/>
            <a:r>
              <a:rPr lang="en-US" dirty="0"/>
              <a:t>Then you must append the text node to the &lt;p&gt; element: </a:t>
            </a:r>
            <a:r>
              <a:rPr lang="en-US" dirty="0" err="1"/>
              <a:t>para.appendChild</a:t>
            </a:r>
            <a:r>
              <a:rPr lang="en-US" dirty="0"/>
              <a:t>(node</a:t>
            </a:r>
            <a:r>
              <a:rPr lang="en-US" dirty="0" smtClean="0"/>
              <a:t>);</a:t>
            </a:r>
            <a:endParaRPr lang="en-US" dirty="0"/>
          </a:p>
        </p:txBody>
      </p:sp>
    </p:spTree>
    <p:extLst>
      <p:ext uri="{BB962C8B-B14F-4D97-AF65-F5344CB8AC3E}">
        <p14:creationId xmlns:p14="http://schemas.microsoft.com/office/powerpoint/2010/main" val="382061690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Finally you must append the new element to an existing element</a:t>
            </a:r>
            <a:r>
              <a:rPr lang="en-US" dirty="0" smtClean="0"/>
              <a:t>.</a:t>
            </a:r>
          </a:p>
          <a:p>
            <a:pPr lvl="0"/>
            <a:r>
              <a:rPr lang="en-US" dirty="0" smtClean="0"/>
              <a:t>This </a:t>
            </a:r>
            <a:r>
              <a:rPr lang="en-US" dirty="0"/>
              <a:t>code finds an existing element:</a:t>
            </a:r>
          </a:p>
          <a:p>
            <a:r>
              <a:rPr lang="en-US" dirty="0" err="1"/>
              <a:t>const</a:t>
            </a:r>
            <a:r>
              <a:rPr lang="en-US" dirty="0"/>
              <a:t> element = </a:t>
            </a:r>
            <a:r>
              <a:rPr lang="en-US" dirty="0" err="1"/>
              <a:t>document.getElementById</a:t>
            </a:r>
            <a:r>
              <a:rPr lang="en-US" dirty="0"/>
              <a:t>("div1");</a:t>
            </a:r>
          </a:p>
          <a:p>
            <a:pPr lvl="0"/>
            <a:r>
              <a:rPr lang="en-US" dirty="0"/>
              <a:t>This code appends the new element to the existing element:</a:t>
            </a:r>
          </a:p>
          <a:p>
            <a:r>
              <a:rPr lang="en-US" dirty="0" err="1"/>
              <a:t>element.appendChild</a:t>
            </a:r>
            <a:r>
              <a:rPr lang="en-US" dirty="0"/>
              <a:t>(para);</a:t>
            </a:r>
            <a:endParaRPr lang="en-US" dirty="0"/>
          </a:p>
        </p:txBody>
      </p:sp>
    </p:spTree>
    <p:extLst>
      <p:ext uri="{BB962C8B-B14F-4D97-AF65-F5344CB8AC3E}">
        <p14:creationId xmlns:p14="http://schemas.microsoft.com/office/powerpoint/2010/main" val="553485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br>
              <a:rPr lang="en-US" dirty="0"/>
            </a:br>
            <a:r>
              <a:rPr lang="en-US" b="1" dirty="0"/>
              <a:t>Programming fundamentals of JavaScript</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a:t>Identifier form: begin with a letter or underscore, followed by any number </a:t>
            </a:r>
            <a:r>
              <a:rPr lang="en-US" dirty="0" smtClean="0"/>
              <a:t>of letters</a:t>
            </a:r>
            <a:r>
              <a:rPr lang="en-US" dirty="0"/>
              <a:t>, underscores, and digits</a:t>
            </a:r>
          </a:p>
          <a:p>
            <a:pPr lvl="0"/>
            <a:r>
              <a:rPr lang="en-US" dirty="0"/>
              <a:t>Case sensitive</a:t>
            </a:r>
          </a:p>
          <a:p>
            <a:pPr lvl="0"/>
            <a:r>
              <a:rPr lang="en-US" dirty="0"/>
              <a:t>25 reserved words, plus future reserved words</a:t>
            </a:r>
          </a:p>
          <a:p>
            <a:pPr lvl="0"/>
            <a:r>
              <a:rPr lang="en-US" dirty="0"/>
              <a:t>Comments: both // and /* … */</a:t>
            </a:r>
          </a:p>
          <a:p>
            <a:pPr lvl="0"/>
            <a:r>
              <a:rPr lang="en-US" dirty="0"/>
              <a:t>Scripts are usually hidden from browsers that do not include </a:t>
            </a:r>
            <a:r>
              <a:rPr lang="en-US" dirty="0" smtClean="0"/>
              <a:t>JavaScript interpreters </a:t>
            </a:r>
            <a:r>
              <a:rPr lang="en-US" dirty="0"/>
              <a:t>by putting them in special comments</a:t>
            </a:r>
          </a:p>
          <a:p>
            <a:pPr lvl="0"/>
            <a:r>
              <a:rPr lang="en-US" dirty="0"/>
              <a:t>&lt;!--</a:t>
            </a:r>
          </a:p>
          <a:p>
            <a:pPr lvl="0"/>
            <a:r>
              <a:rPr lang="en-US" dirty="0"/>
              <a:t>-- JavaScript script –</a:t>
            </a:r>
          </a:p>
          <a:p>
            <a:pPr lvl="0"/>
            <a:r>
              <a:rPr lang="en-US" dirty="0"/>
              <a:t>//--&gt;</a:t>
            </a:r>
          </a:p>
          <a:p>
            <a:endParaRPr lang="en-US" dirty="0"/>
          </a:p>
        </p:txBody>
      </p:sp>
    </p:spTree>
    <p:extLst>
      <p:ext uri="{BB962C8B-B14F-4D97-AF65-F5344CB8AC3E}">
        <p14:creationId xmlns:p14="http://schemas.microsoft.com/office/powerpoint/2010/main" val="23428754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before in Node</a:t>
            </a:r>
          </a:p>
        </p:txBody>
      </p:sp>
      <p:pic>
        <p:nvPicPr>
          <p:cNvPr id="7" name="image225.png"/>
          <p:cNvPicPr>
            <a:picLocks noGrp="1"/>
          </p:cNvPicPr>
          <p:nvPr>
            <p:ph idx="1"/>
          </p:nvPr>
        </p:nvPicPr>
        <p:blipFill>
          <a:blip r:embed="rId2" cstate="print"/>
          <a:stretch>
            <a:fillRect/>
          </a:stretch>
        </p:blipFill>
        <p:spPr>
          <a:xfrm>
            <a:off x="444137" y="2058437"/>
            <a:ext cx="11456125" cy="3885714"/>
          </a:xfrm>
          <a:prstGeom prst="rect">
            <a:avLst/>
          </a:prstGeom>
        </p:spPr>
      </p:pic>
    </p:spTree>
    <p:extLst>
      <p:ext uri="{BB962C8B-B14F-4D97-AF65-F5344CB8AC3E}">
        <p14:creationId xmlns:p14="http://schemas.microsoft.com/office/powerpoint/2010/main" val="1731425306"/>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a:t>
            </a:r>
            <a:endParaRPr lang="en-US" dirty="0"/>
          </a:p>
        </p:txBody>
      </p:sp>
      <p:pic>
        <p:nvPicPr>
          <p:cNvPr id="4" name="image227.png"/>
          <p:cNvPicPr>
            <a:picLocks noGrp="1"/>
          </p:cNvPicPr>
          <p:nvPr>
            <p:ph idx="1"/>
          </p:nvPr>
        </p:nvPicPr>
        <p:blipFill>
          <a:blip r:embed="rId2" cstate="print"/>
          <a:stretch>
            <a:fillRect/>
          </a:stretch>
        </p:blipFill>
        <p:spPr>
          <a:xfrm>
            <a:off x="535577" y="1690689"/>
            <a:ext cx="10685417" cy="4971368"/>
          </a:xfrm>
          <a:prstGeom prst="rect">
            <a:avLst/>
          </a:prstGeom>
        </p:spPr>
      </p:pic>
    </p:spTree>
    <p:extLst>
      <p:ext uri="{BB962C8B-B14F-4D97-AF65-F5344CB8AC3E}">
        <p14:creationId xmlns:p14="http://schemas.microsoft.com/office/powerpoint/2010/main" val="153446993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Collection</a:t>
            </a:r>
          </a:p>
        </p:txBody>
      </p:sp>
      <p:sp>
        <p:nvSpPr>
          <p:cNvPr id="3" name="Content Placeholder 2"/>
          <p:cNvSpPr>
            <a:spLocks noGrp="1"/>
          </p:cNvSpPr>
          <p:nvPr>
            <p:ph idx="1"/>
          </p:nvPr>
        </p:nvSpPr>
        <p:spPr/>
        <p:txBody>
          <a:bodyPr>
            <a:normAutofit lnSpcReduction="10000"/>
          </a:bodyPr>
          <a:lstStyle/>
          <a:p>
            <a:pPr lvl="0"/>
            <a:r>
              <a:rPr lang="en-US" dirty="0"/>
              <a:t>The Document Object Model contains several collections, which are groups of related objects on a page.</a:t>
            </a:r>
            <a:endParaRPr lang="en-US" sz="1200" dirty="0"/>
          </a:p>
          <a:p>
            <a:pPr lvl="0"/>
            <a:r>
              <a:rPr lang="en-US" dirty="0" smtClean="0"/>
              <a:t>DOM </a:t>
            </a:r>
            <a:r>
              <a:rPr lang="en-US" dirty="0"/>
              <a:t>collections are accessed as properties of DOM objects such as the document object or a DOM node.</a:t>
            </a:r>
            <a:endParaRPr lang="en-US" sz="1200" dirty="0"/>
          </a:p>
          <a:p>
            <a:pPr lvl="0"/>
            <a:r>
              <a:rPr lang="en-US" dirty="0"/>
              <a:t>The document object has properties containing the</a:t>
            </a:r>
            <a:endParaRPr lang="en-US" sz="1200" dirty="0"/>
          </a:p>
          <a:p>
            <a:pPr lvl="1"/>
            <a:r>
              <a:rPr lang="en-US" dirty="0"/>
              <a:t>images collection</a:t>
            </a:r>
            <a:endParaRPr lang="en-US" sz="1200" dirty="0"/>
          </a:p>
          <a:p>
            <a:pPr lvl="1"/>
            <a:r>
              <a:rPr lang="en-US" dirty="0"/>
              <a:t>links collection</a:t>
            </a:r>
            <a:endParaRPr lang="en-US" sz="1200" dirty="0"/>
          </a:p>
          <a:p>
            <a:pPr lvl="1"/>
            <a:r>
              <a:rPr lang="en-US" dirty="0"/>
              <a:t>forms collection</a:t>
            </a:r>
            <a:endParaRPr lang="en-US" sz="1200" dirty="0"/>
          </a:p>
          <a:p>
            <a:pPr lvl="1"/>
            <a:r>
              <a:rPr lang="en-US" dirty="0"/>
              <a:t>anchors collection</a:t>
            </a:r>
            <a:endParaRPr lang="en-US" sz="1200" dirty="0"/>
          </a:p>
          <a:p>
            <a:pPr lvl="0"/>
            <a:r>
              <a:rPr lang="en-US" dirty="0"/>
              <a:t>These collections contain all the elements of the corresponding type on the </a:t>
            </a:r>
            <a:r>
              <a:rPr lang="en-US" dirty="0" smtClean="0"/>
              <a:t>page.</a:t>
            </a:r>
            <a:endParaRPr lang="en-US" sz="1200" dirty="0"/>
          </a:p>
        </p:txBody>
      </p:sp>
    </p:spTree>
    <p:extLst>
      <p:ext uri="{BB962C8B-B14F-4D97-AF65-F5344CB8AC3E}">
        <p14:creationId xmlns:p14="http://schemas.microsoft.com/office/powerpoint/2010/main" val="612716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Semicolons can be a problem. They are “somewhat” optional.</a:t>
            </a:r>
          </a:p>
          <a:p>
            <a:pPr lvl="0"/>
            <a:r>
              <a:rPr lang="en-US" dirty="0"/>
              <a:t>Problem : When the end of the line can be the end of a statement ,JavaScript puts a semicolon there</a:t>
            </a:r>
          </a:p>
          <a:p>
            <a:pPr lvl="0"/>
            <a:r>
              <a:rPr lang="en-US" dirty="0"/>
              <a:t>When separated by semicolons, multiple statements on one line are allowed: a = 5; b = 6; c = a + b;</a:t>
            </a:r>
          </a:p>
          <a:p>
            <a:pPr marL="0" indent="0">
              <a:buNone/>
            </a:pPr>
            <a:r>
              <a:rPr lang="en-US" dirty="0"/>
              <a:t/>
            </a:r>
            <a:br>
              <a:rPr lang="en-US" dirty="0"/>
            </a:br>
            <a:r>
              <a:rPr lang="en-US" dirty="0"/>
              <a:t> </a:t>
            </a:r>
          </a:p>
          <a:p>
            <a:endParaRPr lang="en-US" dirty="0"/>
          </a:p>
        </p:txBody>
      </p:sp>
    </p:spTree>
    <p:extLst>
      <p:ext uri="{BB962C8B-B14F-4D97-AF65-F5344CB8AC3E}">
        <p14:creationId xmlns:p14="http://schemas.microsoft.com/office/powerpoint/2010/main" val="218123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190897" y="2413453"/>
            <a:ext cx="10515600" cy="4351338"/>
          </a:xfrm>
        </p:spPr>
        <p:txBody>
          <a:bodyPr/>
          <a:lstStyle/>
          <a:p>
            <a:endParaRPr lang="en-US" dirty="0"/>
          </a:p>
        </p:txBody>
      </p:sp>
      <p:grpSp>
        <p:nvGrpSpPr>
          <p:cNvPr id="4" name="Group 2"/>
          <p:cNvGrpSpPr>
            <a:grpSpLocks/>
          </p:cNvGrpSpPr>
          <p:nvPr/>
        </p:nvGrpSpPr>
        <p:grpSpPr bwMode="auto">
          <a:xfrm>
            <a:off x="300446" y="143692"/>
            <a:ext cx="11730445" cy="6296297"/>
            <a:chOff x="1219" y="223"/>
            <a:chExt cx="17842" cy="6992"/>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 y="222"/>
              <a:ext cx="8175" cy="69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6" y="1590"/>
              <a:ext cx="9600" cy="37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9439" y="1583"/>
              <a:ext cx="9615" cy="3778"/>
            </a:xfrm>
            <a:prstGeom prst="rect">
              <a:avLst/>
            </a:prstGeom>
            <a:noFill/>
            <a:ln w="9144">
              <a:solidFill>
                <a:srgbClr val="F04C3D"/>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4767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PRIMITIVES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a:t>JavaScript provides different data types to hold different types of values. </a:t>
            </a:r>
            <a:endParaRPr lang="en-US" dirty="0" smtClean="0"/>
          </a:p>
          <a:p>
            <a:pPr lvl="0"/>
            <a:r>
              <a:rPr lang="en-US" dirty="0" smtClean="0"/>
              <a:t>1.Primitive </a:t>
            </a:r>
            <a:r>
              <a:rPr lang="en-US" dirty="0"/>
              <a:t>Types</a:t>
            </a:r>
            <a:endParaRPr lang="en-US" sz="1400" dirty="0"/>
          </a:p>
          <a:p>
            <a:pPr lvl="1"/>
            <a:r>
              <a:rPr lang="en-US" dirty="0"/>
              <a:t>five primitive types:</a:t>
            </a:r>
            <a:endParaRPr lang="en-US" sz="1200" dirty="0"/>
          </a:p>
          <a:p>
            <a:pPr lvl="2"/>
            <a:r>
              <a:rPr lang="en-US" dirty="0"/>
              <a:t>Number,</a:t>
            </a:r>
            <a:endParaRPr lang="en-US" sz="1100" dirty="0"/>
          </a:p>
          <a:p>
            <a:pPr lvl="2"/>
            <a:r>
              <a:rPr lang="en-US" dirty="0"/>
              <a:t>String</a:t>
            </a:r>
            <a:endParaRPr lang="en-US" sz="1100" dirty="0"/>
          </a:p>
          <a:p>
            <a:pPr lvl="2"/>
            <a:r>
              <a:rPr lang="en-US" dirty="0"/>
              <a:t>Boolean,</a:t>
            </a:r>
            <a:endParaRPr lang="en-US" sz="1100" dirty="0"/>
          </a:p>
          <a:p>
            <a:pPr lvl="2"/>
            <a:r>
              <a:rPr lang="en-US" dirty="0"/>
              <a:t>Undefined,</a:t>
            </a:r>
            <a:endParaRPr lang="en-US" sz="1100" dirty="0"/>
          </a:p>
          <a:p>
            <a:pPr lvl="2"/>
            <a:r>
              <a:rPr lang="en-US" dirty="0" smtClean="0"/>
              <a:t>Null</a:t>
            </a:r>
          </a:p>
          <a:p>
            <a:pPr lvl="2"/>
            <a:r>
              <a:rPr lang="en-US" sz="1500" dirty="0" smtClean="0"/>
              <a:t> </a:t>
            </a:r>
            <a:r>
              <a:rPr lang="en-US" sz="1500" dirty="0"/>
              <a:t>2.Non-Primitive Types</a:t>
            </a:r>
          </a:p>
          <a:p>
            <a:pPr lvl="1"/>
            <a:r>
              <a:rPr lang="en-US" dirty="0"/>
              <a:t>Objects such as functions and arrays are referred to as non-primitive values.</a:t>
            </a:r>
            <a:endParaRPr lang="en-US" sz="1200" dirty="0"/>
          </a:p>
          <a:p>
            <a:pPr marL="0" indent="0">
              <a:buNone/>
            </a:pPr>
            <a:r>
              <a:rPr lang="en-US" dirty="0"/>
              <a:t/>
            </a:r>
            <a:br>
              <a:rPr lang="en-US" dirty="0"/>
            </a:br>
            <a:endParaRPr lang="en-US" dirty="0"/>
          </a:p>
        </p:txBody>
      </p:sp>
    </p:spTree>
    <p:extLst>
      <p:ext uri="{BB962C8B-B14F-4D97-AF65-F5344CB8AC3E}">
        <p14:creationId xmlns:p14="http://schemas.microsoft.com/office/powerpoint/2010/main" val="3420469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Primitive Types</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smtClean="0"/>
              <a:t>five </a:t>
            </a:r>
            <a:r>
              <a:rPr lang="en-US" dirty="0"/>
              <a:t>primitive types: Number, String, Boolean, Undefined, or Null</a:t>
            </a:r>
          </a:p>
          <a:p>
            <a:pPr lvl="0"/>
            <a:r>
              <a:rPr lang="en-US" dirty="0"/>
              <a:t>Number, String, and Boolean have wrapper objects (Number, String, and Boolean</a:t>
            </a:r>
            <a:r>
              <a:rPr lang="en-US" dirty="0" smtClean="0"/>
              <a:t>).</a:t>
            </a:r>
            <a:endParaRPr lang="en-US" dirty="0"/>
          </a:p>
          <a:p>
            <a:pPr lvl="0"/>
            <a:r>
              <a:rPr lang="en-US" b="1" dirty="0"/>
              <a:t>Wrapper objects </a:t>
            </a:r>
            <a:r>
              <a:rPr lang="en-US" dirty="0"/>
              <a:t>are used to provide properties and methods that are convenient to use with the values of primitive types.</a:t>
            </a:r>
          </a:p>
          <a:p>
            <a:pPr lvl="0"/>
            <a:r>
              <a:rPr lang="en-US" dirty="0"/>
              <a:t>Anything that doesn’t belong to any of these five primitive types is considered an </a:t>
            </a:r>
            <a:r>
              <a:rPr lang="en-US" b="1" dirty="0"/>
              <a:t>object</a:t>
            </a:r>
            <a:r>
              <a:rPr lang="en-US" b="1" dirty="0" smtClean="0"/>
              <a:t>.</a:t>
            </a:r>
            <a:endParaRPr lang="en-US" b="1" dirty="0"/>
          </a:p>
        </p:txBody>
      </p:sp>
    </p:spTree>
    <p:extLst>
      <p:ext uri="{BB962C8B-B14F-4D97-AF65-F5344CB8AC3E}">
        <p14:creationId xmlns:p14="http://schemas.microsoft.com/office/powerpoint/2010/main" val="1502512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BUT each of these five primitive data types has a corresponding object constructor..</a:t>
            </a:r>
          </a:p>
          <a:p>
            <a:pPr lvl="0"/>
            <a:r>
              <a:rPr lang="en-US" dirty="0"/>
              <a:t>First as a primitive data type:</a:t>
            </a:r>
          </a:p>
          <a:p>
            <a:r>
              <a:rPr lang="en-US" b="1" dirty="0" err="1"/>
              <a:t>var</a:t>
            </a:r>
            <a:r>
              <a:rPr lang="en-US" b="1" dirty="0"/>
              <a:t> word = "hello";</a:t>
            </a:r>
            <a:endParaRPr lang="en-US" dirty="0"/>
          </a:p>
          <a:p>
            <a:pPr lvl="0"/>
            <a:r>
              <a:rPr lang="en-US" dirty="0"/>
              <a:t>And then as an object:</a:t>
            </a:r>
          </a:p>
          <a:p>
            <a:r>
              <a:rPr lang="en-US" b="1" dirty="0" err="1"/>
              <a:t>var</a:t>
            </a:r>
            <a:r>
              <a:rPr lang="en-US" b="1" dirty="0"/>
              <a:t> word = new String("hello");</a:t>
            </a:r>
            <a:endParaRPr lang="en-US" dirty="0"/>
          </a:p>
          <a:p>
            <a:endParaRPr lang="en-US" dirty="0"/>
          </a:p>
          <a:p>
            <a:endParaRPr lang="en-US" dirty="0"/>
          </a:p>
        </p:txBody>
      </p:sp>
    </p:spTree>
    <p:extLst>
      <p:ext uri="{BB962C8B-B14F-4D97-AF65-F5344CB8AC3E}">
        <p14:creationId xmlns:p14="http://schemas.microsoft.com/office/powerpoint/2010/main" val="540826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lvl="0"/>
            <a:r>
              <a:rPr lang="en-US" dirty="0"/>
              <a:t>JavaScript is a scripting language, which is used to enhance the functionality and appearance of web pages</a:t>
            </a:r>
          </a:p>
          <a:p>
            <a:pPr lvl="0"/>
            <a:r>
              <a:rPr lang="en-US" dirty="0"/>
              <a:t>JavaScript is a Client side scripting tool</a:t>
            </a:r>
          </a:p>
          <a:p>
            <a:pPr lvl="0"/>
            <a:r>
              <a:rPr lang="en-US" dirty="0" smtClean="0"/>
              <a:t>JavaScript </a:t>
            </a:r>
            <a:r>
              <a:rPr lang="en-US" dirty="0"/>
              <a:t>is used in Web pages to improve the design, validate forms, detect browsers, create cookies, and much more.</a:t>
            </a:r>
          </a:p>
          <a:p>
            <a:pPr lvl="0"/>
            <a:r>
              <a:rPr lang="en-US" dirty="0"/>
              <a:t>JavaScript is the most popular scripting language on the internet, and works in all major browsers, such as Internet Explorer, Mozilla, Firefox, Netscape, Opera</a:t>
            </a:r>
          </a:p>
          <a:p>
            <a:pPr lvl="0"/>
            <a:r>
              <a:rPr lang="en-US" dirty="0"/>
              <a:t>JavaScript and Java are only related through syntax →JavaScript is dynamically typed →</a:t>
            </a:r>
            <a:r>
              <a:rPr lang="en-US" dirty="0" smtClean="0"/>
              <a:t>JavaScript’s support </a:t>
            </a:r>
            <a:r>
              <a:rPr lang="en-US" dirty="0"/>
              <a:t>for objects is very different</a:t>
            </a:r>
          </a:p>
          <a:p>
            <a:endParaRPr lang="en-US" dirty="0"/>
          </a:p>
        </p:txBody>
      </p:sp>
    </p:spTree>
    <p:extLst>
      <p:ext uri="{BB962C8B-B14F-4D97-AF65-F5344CB8AC3E}">
        <p14:creationId xmlns:p14="http://schemas.microsoft.com/office/powerpoint/2010/main" val="383148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The fundamental difference between primitives and non-primitives is </a:t>
            </a:r>
            <a:r>
              <a:rPr lang="en-US" b="1" dirty="0"/>
              <a:t>that primitives are immutable and non-primitives are mutable.</a:t>
            </a:r>
          </a:p>
          <a:p>
            <a:pPr lvl="0"/>
            <a:r>
              <a:rPr lang="en-US" dirty="0"/>
              <a:t>Primitives are known as </a:t>
            </a:r>
            <a:r>
              <a:rPr lang="en-US" b="1" dirty="0"/>
              <a:t>being immutable data types </a:t>
            </a:r>
            <a:r>
              <a:rPr lang="en-US" dirty="0"/>
              <a:t>because there is no way </a:t>
            </a:r>
            <a:r>
              <a:rPr lang="en-US" dirty="0" smtClean="0"/>
              <a:t>to change </a:t>
            </a:r>
            <a:r>
              <a:rPr lang="en-US" dirty="0"/>
              <a:t>a primitive value once it gets created.</a:t>
            </a:r>
          </a:p>
          <a:p>
            <a:r>
              <a:rPr lang="en-US" dirty="0" err="1"/>
              <a:t>var</a:t>
            </a:r>
            <a:r>
              <a:rPr lang="en-US" dirty="0"/>
              <a:t> s = 'This is a string.’; s[1] = ‘H’;</a:t>
            </a:r>
          </a:p>
          <a:p>
            <a:r>
              <a:rPr lang="en-US" dirty="0"/>
              <a:t>alert(s)	// 'This is a string</a:t>
            </a:r>
            <a:r>
              <a:rPr lang="en-US" dirty="0" smtClean="0"/>
              <a:t>.’</a:t>
            </a:r>
            <a:endParaRPr lang="en-US" dirty="0"/>
          </a:p>
        </p:txBody>
      </p:sp>
    </p:spTree>
    <p:extLst>
      <p:ext uri="{BB962C8B-B14F-4D97-AF65-F5344CB8AC3E}">
        <p14:creationId xmlns:p14="http://schemas.microsoft.com/office/powerpoint/2010/main" val="34040590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Non-primitive values are </a:t>
            </a:r>
            <a:r>
              <a:rPr lang="en-US" b="1" dirty="0"/>
              <a:t>mutable data types.</a:t>
            </a:r>
          </a:p>
          <a:p>
            <a:pPr lvl="0"/>
            <a:r>
              <a:rPr lang="en-US" dirty="0"/>
              <a:t>The value of an object can be changed after it gets created. </a:t>
            </a:r>
          </a:p>
          <a:p>
            <a:pPr lvl="0"/>
            <a:r>
              <a:rPr lang="en-US" dirty="0" err="1"/>
              <a:t>var</a:t>
            </a:r>
            <a:r>
              <a:rPr lang="en-US" dirty="0"/>
              <a:t> </a:t>
            </a:r>
            <a:r>
              <a:rPr lang="en-US" dirty="0" err="1"/>
              <a:t>arr</a:t>
            </a:r>
            <a:r>
              <a:rPr lang="en-US" dirty="0"/>
              <a:t> = [ 'one', 'two', 'three', 'four', 'five’ ];</a:t>
            </a:r>
          </a:p>
          <a:p>
            <a:r>
              <a:rPr lang="en-US" dirty="0" err="1"/>
              <a:t>arr</a:t>
            </a:r>
            <a:r>
              <a:rPr lang="en-US" dirty="0"/>
              <a:t>[1] = 'TWO’;</a:t>
            </a:r>
          </a:p>
          <a:p>
            <a:r>
              <a:rPr lang="en-US" dirty="0"/>
              <a:t>alert(</a:t>
            </a:r>
            <a:r>
              <a:rPr lang="en-US" dirty="0" err="1"/>
              <a:t>arr</a:t>
            </a:r>
            <a:r>
              <a:rPr lang="en-US" dirty="0"/>
              <a:t>)	// [ 'one', 'TWO', 'three', 'four', 'five' ];</a:t>
            </a:r>
          </a:p>
          <a:p>
            <a:pPr marL="0" indent="0">
              <a:buNone/>
            </a:pPr>
            <a:r>
              <a:rPr lang="en-US" dirty="0"/>
              <a:t/>
            </a:r>
            <a:br>
              <a:rPr lang="en-US" dirty="0"/>
            </a:br>
            <a:endParaRPr lang="en-US" dirty="0"/>
          </a:p>
          <a:p>
            <a:endParaRPr lang="en-US" dirty="0"/>
          </a:p>
        </p:txBody>
      </p:sp>
    </p:spTree>
    <p:extLst>
      <p:ext uri="{BB962C8B-B14F-4D97-AF65-F5344CB8AC3E}">
        <p14:creationId xmlns:p14="http://schemas.microsoft.com/office/powerpoint/2010/main" val="1833713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Numeric &amp; String </a:t>
            </a:r>
            <a:r>
              <a:rPr lang="en-US" b="1" dirty="0" err="1"/>
              <a:t>Literals,Other</a:t>
            </a:r>
            <a:r>
              <a:rPr lang="en-US" b="1" dirty="0"/>
              <a:t> Primitives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a:t>Numeric literals – like Java All numeric values are stored in double-precision floating point</a:t>
            </a:r>
          </a:p>
          <a:p>
            <a:r>
              <a:rPr lang="en-US" dirty="0"/>
              <a:t>72,7.2,.72,7E2,7e2 </a:t>
            </a:r>
            <a:r>
              <a:rPr lang="en-US" dirty="0" err="1"/>
              <a:t>etc</a:t>
            </a:r>
            <a:r>
              <a:rPr lang="en-US" dirty="0"/>
              <a:t> are valid</a:t>
            </a:r>
          </a:p>
          <a:p>
            <a:pPr lvl="0"/>
            <a:r>
              <a:rPr lang="en-US" dirty="0"/>
              <a:t>String literals are delimited by either ' or "</a:t>
            </a:r>
          </a:p>
          <a:p>
            <a:pPr lvl="0"/>
            <a:r>
              <a:rPr lang="en-US" dirty="0"/>
              <a:t>Can include escape sequences (e.g., \t)</a:t>
            </a:r>
          </a:p>
          <a:p>
            <a:pPr lvl="0"/>
            <a:r>
              <a:rPr lang="en-US" dirty="0"/>
              <a:t>All String literals are primitive values</a:t>
            </a:r>
          </a:p>
          <a:p>
            <a:pPr lvl="0"/>
            <a:r>
              <a:rPr lang="en-US" dirty="0"/>
              <a:t>Other Primitive </a:t>
            </a:r>
            <a:r>
              <a:rPr lang="en-US" dirty="0" smtClean="0"/>
              <a:t>Types</a:t>
            </a:r>
            <a:endParaRPr lang="en-US" dirty="0"/>
          </a:p>
        </p:txBody>
      </p:sp>
    </p:spTree>
    <p:extLst>
      <p:ext uri="{BB962C8B-B14F-4D97-AF65-F5344CB8AC3E}">
        <p14:creationId xmlns:p14="http://schemas.microsoft.com/office/powerpoint/2010/main" val="20916706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lvl="0"/>
            <a:r>
              <a:rPr lang="en-US" dirty="0"/>
              <a:t>Boolean values are true and false.</a:t>
            </a:r>
          </a:p>
          <a:p>
            <a:pPr lvl="0"/>
            <a:r>
              <a:rPr lang="en-US" dirty="0"/>
              <a:t>Used for evaluating Boolean Expressions</a:t>
            </a:r>
          </a:p>
          <a:p>
            <a:pPr lvl="0"/>
            <a:r>
              <a:rPr lang="en-US" dirty="0"/>
              <a:t>The only Null value is null-means no value variable has not been explicitly declared or assigned a value.</a:t>
            </a:r>
          </a:p>
          <a:p>
            <a:pPr lvl="0"/>
            <a:r>
              <a:rPr lang="en-US" dirty="0"/>
              <a:t>The only Undefined value is undefined-variable has been explicitly declared, but not assigned a value</a:t>
            </a:r>
          </a:p>
          <a:p>
            <a:pPr lvl="0"/>
            <a:r>
              <a:rPr lang="en-US" dirty="0"/>
              <a:t>A variable declared without a value will have the value undefined. ex)</a:t>
            </a:r>
            <a:r>
              <a:rPr lang="en-US" dirty="0" err="1"/>
              <a:t>var</a:t>
            </a:r>
            <a:r>
              <a:rPr lang="en-US" dirty="0"/>
              <a:t> </a:t>
            </a:r>
            <a:r>
              <a:rPr lang="en-US" dirty="0" err="1"/>
              <a:t>carName</a:t>
            </a:r>
            <a:r>
              <a:rPr lang="en-US" dirty="0"/>
              <a:t>;</a:t>
            </a:r>
          </a:p>
          <a:p>
            <a:pPr marL="0" indent="0">
              <a:buNone/>
            </a:pPr>
            <a:r>
              <a:rPr lang="en-US" dirty="0"/>
              <a:t/>
            </a:r>
            <a:br>
              <a:rPr lang="en-US" dirty="0"/>
            </a:br>
            <a:endParaRPr lang="en-US" dirty="0"/>
          </a:p>
          <a:p>
            <a:endParaRPr lang="en-US" dirty="0"/>
          </a:p>
        </p:txBody>
      </p:sp>
    </p:spTree>
    <p:extLst>
      <p:ext uri="{BB962C8B-B14F-4D97-AF65-F5344CB8AC3E}">
        <p14:creationId xmlns:p14="http://schemas.microsoft.com/office/powerpoint/2010/main" val="15788495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Declaring variables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a:t>JavaScript is dynamically typed – any variable can be used for anything</a:t>
            </a:r>
          </a:p>
          <a:p>
            <a:pPr lvl="0"/>
            <a:r>
              <a:rPr lang="en-US" dirty="0"/>
              <a:t>The interpreter determines the type of a particular occurrence of a variable</a:t>
            </a:r>
          </a:p>
          <a:p>
            <a:pPr lvl="0"/>
            <a:r>
              <a:rPr lang="en-US" dirty="0"/>
              <a:t>Keywords are words that have special meaning in JavaScript.</a:t>
            </a:r>
          </a:p>
          <a:p>
            <a:pPr lvl="0"/>
            <a:r>
              <a:rPr lang="en-US" dirty="0"/>
              <a:t>The keyword </a:t>
            </a:r>
            <a:r>
              <a:rPr lang="en-US" dirty="0" err="1"/>
              <a:t>var</a:t>
            </a:r>
            <a:r>
              <a:rPr lang="en-US" dirty="0"/>
              <a:t> at the beginning of the statement indicates that the word name is a variable.</a:t>
            </a:r>
          </a:p>
          <a:p>
            <a:endParaRPr lang="en-US" dirty="0"/>
          </a:p>
        </p:txBody>
      </p:sp>
    </p:spTree>
    <p:extLst>
      <p:ext uri="{BB962C8B-B14F-4D97-AF65-F5344CB8AC3E}">
        <p14:creationId xmlns:p14="http://schemas.microsoft.com/office/powerpoint/2010/main" val="29760712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A variable is a location in the computer’s memory where a value can be stored for use by a script.</a:t>
            </a:r>
          </a:p>
          <a:p>
            <a:pPr lvl="0"/>
            <a:r>
              <a:rPr lang="en-US" dirty="0"/>
              <a:t>All variables have a name and value, and should be declared with a </a:t>
            </a:r>
            <a:r>
              <a:rPr lang="en-US" dirty="0" err="1"/>
              <a:t>var</a:t>
            </a:r>
            <a:r>
              <a:rPr lang="en-US" dirty="0"/>
              <a:t> statement before they’re used in a script.</a:t>
            </a:r>
          </a:p>
          <a:p>
            <a:pPr lvl="0"/>
            <a:r>
              <a:rPr lang="en-US" dirty="0"/>
              <a:t>Variables can be implicitly or explicitly declared</a:t>
            </a:r>
          </a:p>
          <a:p>
            <a:r>
              <a:rPr lang="en-US" dirty="0" err="1"/>
              <a:t>var</a:t>
            </a:r>
            <a:r>
              <a:rPr lang="en-US" dirty="0"/>
              <a:t> sum =</a:t>
            </a:r>
            <a:r>
              <a:rPr lang="en-US" dirty="0" smtClean="0"/>
              <a:t>0,today </a:t>
            </a:r>
            <a:r>
              <a:rPr lang="en-US" dirty="0"/>
              <a:t>="Monday", </a:t>
            </a:r>
            <a:r>
              <a:rPr lang="en-US" dirty="0" smtClean="0"/>
              <a:t>flag </a:t>
            </a:r>
            <a:r>
              <a:rPr lang="en-US" dirty="0"/>
              <a:t>= false; </a:t>
            </a:r>
            <a:r>
              <a:rPr lang="en-US" dirty="0" err="1" smtClean="0"/>
              <a:t>var</a:t>
            </a:r>
            <a:r>
              <a:rPr lang="en-US" dirty="0" smtClean="0"/>
              <a:t> </a:t>
            </a:r>
            <a:r>
              <a:rPr lang="en-US" dirty="0"/>
              <a:t>counter;</a:t>
            </a:r>
          </a:p>
          <a:p>
            <a:pPr lvl="0"/>
            <a:r>
              <a:rPr lang="en-US" dirty="0"/>
              <a:t>Variable names are case sensitive , They must begin with a letter or the underscore character</a:t>
            </a:r>
          </a:p>
          <a:p>
            <a:endParaRPr lang="en-US" dirty="0"/>
          </a:p>
        </p:txBody>
      </p:sp>
    </p:spTree>
    <p:extLst>
      <p:ext uri="{BB962C8B-B14F-4D97-AF65-F5344CB8AC3E}">
        <p14:creationId xmlns:p14="http://schemas.microsoft.com/office/powerpoint/2010/main" val="4838893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The name of a variable can be any valid identifier.</a:t>
            </a:r>
          </a:p>
          <a:p>
            <a:pPr lvl="0"/>
            <a:r>
              <a:rPr lang="en-US" dirty="0" smtClean="0"/>
              <a:t>An </a:t>
            </a:r>
            <a:r>
              <a:rPr lang="en-US" dirty="0"/>
              <a:t>identifier is a series of characters consisting of letters, digits, underscores ( _ ) and dollar signs ($) that does not begin with a digit and is not a reserved JavaScript keyword.</a:t>
            </a:r>
          </a:p>
          <a:p>
            <a:pPr lvl="0"/>
            <a:r>
              <a:rPr lang="en-US" dirty="0"/>
              <a:t>Identifiers may not contain spaces.</a:t>
            </a:r>
          </a:p>
          <a:p>
            <a:pPr lvl="0"/>
            <a:r>
              <a:rPr lang="en-US" dirty="0"/>
              <a:t>Some valid identifiers are Welcome, $value, _value, m_inputField1 and button7.</a:t>
            </a:r>
          </a:p>
          <a:p>
            <a:pPr marL="0" indent="0">
              <a:buNone/>
            </a:pPr>
            <a:r>
              <a:rPr lang="en-US" dirty="0"/>
              <a:t/>
            </a:r>
            <a:br>
              <a:rPr lang="en-US" dirty="0"/>
            </a:br>
            <a:endParaRPr lang="en-US" dirty="0"/>
          </a:p>
        </p:txBody>
      </p:sp>
    </p:spTree>
    <p:extLst>
      <p:ext uri="{BB962C8B-B14F-4D97-AF65-F5344CB8AC3E}">
        <p14:creationId xmlns:p14="http://schemas.microsoft.com/office/powerpoint/2010/main" val="15000384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name 7button is not a valid identifier, because it begins with a digit, and </a:t>
            </a:r>
            <a:r>
              <a:rPr lang="en-US" dirty="0" smtClean="0"/>
              <a:t>the name </a:t>
            </a:r>
            <a:r>
              <a:rPr lang="en-US" dirty="0"/>
              <a:t>‘input field’ is not valid, because it contains a space.</a:t>
            </a:r>
          </a:p>
          <a:p>
            <a:pPr lvl="0"/>
            <a:r>
              <a:rPr lang="en-US" dirty="0" smtClean="0"/>
              <a:t>Remember </a:t>
            </a:r>
            <a:r>
              <a:rPr lang="en-US" dirty="0"/>
              <a:t>that JavaScript is case sensitive—uppercase and lowercase letters are considered to be different characters, so name, Name and NAME are different identifiers.</a:t>
            </a:r>
          </a:p>
          <a:p>
            <a:endParaRPr lang="en-US" dirty="0"/>
          </a:p>
        </p:txBody>
      </p:sp>
    </p:spTree>
    <p:extLst>
      <p:ext uri="{BB962C8B-B14F-4D97-AF65-F5344CB8AC3E}">
        <p14:creationId xmlns:p14="http://schemas.microsoft.com/office/powerpoint/2010/main" val="28282770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Obtaining User Input with prompt Dialogs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a:t>Scripting gives you the ability to generate part or all of a web page’s content at the time </a:t>
            </a:r>
            <a:r>
              <a:rPr lang="en-US" dirty="0" smtClean="0"/>
              <a:t>it’s shown </a:t>
            </a:r>
            <a:r>
              <a:rPr lang="en-US" dirty="0"/>
              <a:t>to the user.</a:t>
            </a:r>
          </a:p>
          <a:p>
            <a:pPr lvl="0"/>
            <a:r>
              <a:rPr lang="en-US" dirty="0" smtClean="0"/>
              <a:t>A </a:t>
            </a:r>
            <a:r>
              <a:rPr lang="en-US" dirty="0"/>
              <a:t>script can adapt the content based on input from the user or other variables, such as the time of day or the type of browser used by the client. </a:t>
            </a:r>
            <a:endParaRPr lang="en-US" dirty="0" smtClean="0"/>
          </a:p>
          <a:p>
            <a:pPr lvl="0"/>
            <a:r>
              <a:rPr lang="en-US" dirty="0" smtClean="0"/>
              <a:t>Such </a:t>
            </a:r>
            <a:r>
              <a:rPr lang="en-US" dirty="0"/>
              <a:t>web pages are said to be dynamic, as opposed to static, since their content has the ability to change</a:t>
            </a:r>
            <a:r>
              <a:rPr lang="en-US" dirty="0" smtClean="0"/>
              <a:t>.</a:t>
            </a:r>
            <a:endParaRPr lang="en-US" dirty="0"/>
          </a:p>
        </p:txBody>
      </p:sp>
    </p:spTree>
    <p:extLst>
      <p:ext uri="{BB962C8B-B14F-4D97-AF65-F5344CB8AC3E}">
        <p14:creationId xmlns:p14="http://schemas.microsoft.com/office/powerpoint/2010/main" val="4233267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0"/>
            <a:r>
              <a:rPr lang="en-US" dirty="0"/>
              <a:t>The script uses another predefined dialog box from the window object—a prompt dialog— which allows the user to enter a value that the script can use</a:t>
            </a:r>
          </a:p>
          <a:p>
            <a:pPr lvl="0"/>
            <a:r>
              <a:rPr lang="en-US" dirty="0"/>
              <a:t>The JavaScript model for the HTML document is the Document object*</a:t>
            </a:r>
          </a:p>
          <a:p>
            <a:endParaRPr lang="en-US" dirty="0"/>
          </a:p>
        </p:txBody>
      </p:sp>
    </p:spTree>
    <p:extLst>
      <p:ext uri="{BB962C8B-B14F-4D97-AF65-F5344CB8AC3E}">
        <p14:creationId xmlns:p14="http://schemas.microsoft.com/office/powerpoint/2010/main" val="18567195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lvl="0"/>
            <a:r>
              <a:rPr lang="en-US" dirty="0"/>
              <a:t>Java and JavaScript are two completely different languages in both concept and design!</a:t>
            </a:r>
          </a:p>
          <a:p>
            <a:r>
              <a:rPr lang="en-US" dirty="0"/>
              <a:t> </a:t>
            </a:r>
            <a:r>
              <a:rPr lang="en-US" dirty="0" smtClean="0"/>
              <a:t>Java </a:t>
            </a:r>
            <a:r>
              <a:rPr lang="en-US" dirty="0"/>
              <a:t>(developed by Sun Microsystems) is a powerful and much more complex programming language - in the same category as C and C++.</a:t>
            </a:r>
          </a:p>
          <a:p>
            <a:pPr lvl="0"/>
            <a:r>
              <a:rPr lang="en-US" dirty="0"/>
              <a:t>Object model of </a:t>
            </a:r>
            <a:r>
              <a:rPr lang="en-US" dirty="0" err="1"/>
              <a:t>javascript</a:t>
            </a:r>
            <a:r>
              <a:rPr lang="en-US" dirty="0"/>
              <a:t> is quite different from java &amp; C</a:t>
            </a:r>
            <a:r>
              <a:rPr lang="en-US" dirty="0" smtClean="0"/>
              <a:t>++</a:t>
            </a:r>
            <a:endParaRPr lang="en-US" dirty="0"/>
          </a:p>
          <a:p>
            <a:pPr lvl="0"/>
            <a:r>
              <a:rPr lang="en-US" dirty="0"/>
              <a:t>Java is strongly typed and </a:t>
            </a:r>
            <a:r>
              <a:rPr lang="en-US" dirty="0" err="1"/>
              <a:t>Javascript</a:t>
            </a:r>
            <a:r>
              <a:rPr lang="en-US" dirty="0"/>
              <a:t> is Dynamically </a:t>
            </a:r>
            <a:r>
              <a:rPr lang="en-US" dirty="0" smtClean="0"/>
              <a:t>typed</a:t>
            </a:r>
            <a:endParaRPr lang="en-US" dirty="0"/>
          </a:p>
          <a:p>
            <a:pPr lvl="0"/>
            <a:r>
              <a:rPr lang="en-US" dirty="0"/>
              <a:t>In Java ,types are all known at compile time, where as compile time type checking impossible</a:t>
            </a:r>
          </a:p>
          <a:p>
            <a:r>
              <a:rPr lang="en-US" dirty="0" smtClean="0"/>
              <a:t>Objects </a:t>
            </a:r>
            <a:r>
              <a:rPr lang="en-US" dirty="0"/>
              <a:t>in Java are static (variables or function is shared between all instances of class)where as objects are dynamic</a:t>
            </a:r>
          </a:p>
        </p:txBody>
      </p:sp>
    </p:spTree>
    <p:extLst>
      <p:ext uri="{BB962C8B-B14F-4D97-AF65-F5344CB8AC3E}">
        <p14:creationId xmlns:p14="http://schemas.microsoft.com/office/powerpoint/2010/main" val="3007327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model for the browser display window is the Window object</a:t>
            </a:r>
          </a:p>
          <a:p>
            <a:pPr lvl="0"/>
            <a:r>
              <a:rPr lang="en-US" dirty="0"/>
              <a:t>The Document object has a method, write, which dynamically creates content</a:t>
            </a:r>
          </a:p>
          <a:p>
            <a:pPr lvl="0"/>
            <a:r>
              <a:rPr lang="en-US" dirty="0"/>
              <a:t>The parameter is a string, often </a:t>
            </a:r>
            <a:r>
              <a:rPr lang="en-US" dirty="0" err="1"/>
              <a:t>catenated</a:t>
            </a:r>
            <a:r>
              <a:rPr lang="en-US" dirty="0"/>
              <a:t> from parts, some of which are variables e.g.,</a:t>
            </a:r>
          </a:p>
          <a:p>
            <a:r>
              <a:rPr lang="en-US" dirty="0" err="1"/>
              <a:t>document.write</a:t>
            </a:r>
            <a:r>
              <a:rPr lang="en-US" dirty="0"/>
              <a:t>("Answer: " + result );</a:t>
            </a:r>
          </a:p>
          <a:p>
            <a:pPr lvl="0"/>
            <a:r>
              <a:rPr lang="en-US" dirty="0"/>
              <a:t>The Window object has three methods for creating dialog boxes, alert, confirm, &amp; prompt</a:t>
            </a:r>
          </a:p>
          <a:p>
            <a:endParaRPr lang="en-US" dirty="0"/>
          </a:p>
        </p:txBody>
      </p:sp>
    </p:spTree>
    <p:extLst>
      <p:ext uri="{BB962C8B-B14F-4D97-AF65-F5344CB8AC3E}">
        <p14:creationId xmlns:p14="http://schemas.microsoft.com/office/powerpoint/2010/main" val="26977830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prompt("What is your name?", "");</a:t>
            </a:r>
          </a:p>
          <a:p>
            <a:pPr lvl="0"/>
            <a:r>
              <a:rPr lang="en-US" dirty="0"/>
              <a:t>Opens a dialog box and displays its string parameter, along with a text box and two buttons, OK </a:t>
            </a:r>
            <a:r>
              <a:rPr lang="en-US" dirty="0" smtClean="0"/>
              <a:t>and Cancel</a:t>
            </a:r>
            <a:endParaRPr lang="en-US" dirty="0"/>
          </a:p>
          <a:p>
            <a:pPr lvl="0"/>
            <a:r>
              <a:rPr lang="en-US" dirty="0"/>
              <a:t>An empty string is returned for the default input</a:t>
            </a:r>
          </a:p>
          <a:p>
            <a:pPr lvl="0"/>
            <a:r>
              <a:rPr lang="en-US" dirty="0"/>
              <a:t>Null will be returned if we press the cancel button</a:t>
            </a:r>
          </a:p>
          <a:p>
            <a:endParaRPr lang="en-US" dirty="0"/>
          </a:p>
        </p:txBody>
      </p:sp>
    </p:spTree>
    <p:extLst>
      <p:ext uri="{BB962C8B-B14F-4D97-AF65-F5344CB8AC3E}">
        <p14:creationId xmlns:p14="http://schemas.microsoft.com/office/powerpoint/2010/main" val="25953201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89.png"/>
          <p:cNvPicPr>
            <a:picLocks noGrp="1"/>
          </p:cNvPicPr>
          <p:nvPr>
            <p:ph idx="1"/>
          </p:nvPr>
        </p:nvPicPr>
        <p:blipFill>
          <a:blip r:embed="rId2" cstate="print"/>
          <a:stretch>
            <a:fillRect/>
          </a:stretch>
        </p:blipFill>
        <p:spPr>
          <a:xfrm>
            <a:off x="1505494" y="1946366"/>
            <a:ext cx="9181011" cy="4467497"/>
          </a:xfrm>
          <a:prstGeom prst="rect">
            <a:avLst/>
          </a:prstGeom>
        </p:spPr>
      </p:pic>
    </p:spTree>
    <p:extLst>
      <p:ext uri="{BB962C8B-B14F-4D97-AF65-F5344CB8AC3E}">
        <p14:creationId xmlns:p14="http://schemas.microsoft.com/office/powerpoint/2010/main" val="27004444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image88.png"/>
          <p:cNvPicPr>
            <a:picLocks noGrp="1"/>
          </p:cNvPicPr>
          <p:nvPr>
            <p:ph idx="1"/>
          </p:nvPr>
        </p:nvPicPr>
        <p:blipFill>
          <a:blip r:embed="rId2" cstate="print"/>
          <a:stretch>
            <a:fillRect/>
          </a:stretch>
        </p:blipFill>
        <p:spPr>
          <a:xfrm>
            <a:off x="3396000" y="2910818"/>
            <a:ext cx="5400000" cy="2180952"/>
          </a:xfrm>
          <a:prstGeom prst="rect">
            <a:avLst/>
          </a:prstGeom>
        </p:spPr>
      </p:pic>
    </p:spTree>
    <p:extLst>
      <p:ext uri="{BB962C8B-B14F-4D97-AF65-F5344CB8AC3E}">
        <p14:creationId xmlns:p14="http://schemas.microsoft.com/office/powerpoint/2010/main" val="1225344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0" y="-39189"/>
            <a:ext cx="11256963" cy="5172075"/>
            <a:chOff x="0" y="0"/>
            <a:chExt cx="17728" cy="8144"/>
          </a:xfrm>
        </p:grpSpPr>
        <p:sp>
          <p:nvSpPr>
            <p:cNvPr id="6" name="Line 7"/>
            <p:cNvSpPr>
              <a:spLocks noChangeShapeType="1"/>
            </p:cNvSpPr>
            <p:nvPr/>
          </p:nvSpPr>
          <p:spPr bwMode="auto">
            <a:xfrm>
              <a:off x="0" y="16"/>
              <a:ext cx="17280" cy="0"/>
            </a:xfrm>
            <a:prstGeom prst="line">
              <a:avLst/>
            </a:prstGeom>
            <a:noFill/>
            <a:ln w="19812">
              <a:solidFill>
                <a:srgbClr val="FFD2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2" y="2366"/>
              <a:ext cx="8506" cy="3437"/>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2" y="5848"/>
              <a:ext cx="8326" cy="22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 y="28"/>
              <a:ext cx="8386" cy="258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 y="544"/>
              <a:ext cx="9046" cy="6452"/>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2"/>
            <p:cNvSpPr>
              <a:spLocks/>
            </p:cNvSpPr>
            <p:nvPr/>
          </p:nvSpPr>
          <p:spPr bwMode="auto">
            <a:xfrm>
              <a:off x="4779" y="1843"/>
              <a:ext cx="5108" cy="5671"/>
            </a:xfrm>
            <a:custGeom>
              <a:avLst/>
              <a:gdLst>
                <a:gd name="T0" fmla="+- 0 9545 4780"/>
                <a:gd name="T1" fmla="*/ T0 w 5108"/>
                <a:gd name="T2" fmla="+- 0 7513 1843"/>
                <a:gd name="T3" fmla="*/ 7513 h 5671"/>
                <a:gd name="T4" fmla="+- 0 9522 4780"/>
                <a:gd name="T5" fmla="*/ T4 w 5108"/>
                <a:gd name="T6" fmla="+- 0 7455 1843"/>
                <a:gd name="T7" fmla="*/ 7455 h 5671"/>
                <a:gd name="T8" fmla="+- 0 9495 4780"/>
                <a:gd name="T9" fmla="*/ T8 w 5108"/>
                <a:gd name="T10" fmla="+- 0 7389 1843"/>
                <a:gd name="T11" fmla="*/ 7389 h 5671"/>
                <a:gd name="T12" fmla="+- 0 9462 4780"/>
                <a:gd name="T13" fmla="*/ T12 w 5108"/>
                <a:gd name="T14" fmla="+- 0 7426 1843"/>
                <a:gd name="T15" fmla="*/ 7426 h 5671"/>
                <a:gd name="T16" fmla="+- 0 7397 4780"/>
                <a:gd name="T17" fmla="*/ T16 w 5108"/>
                <a:gd name="T18" fmla="+- 0 5594 1843"/>
                <a:gd name="T19" fmla="*/ 5594 h 5671"/>
                <a:gd name="T20" fmla="+- 0 7384 4780"/>
                <a:gd name="T21" fmla="*/ T20 w 5108"/>
                <a:gd name="T22" fmla="+- 0 5609 1843"/>
                <a:gd name="T23" fmla="*/ 5609 h 5671"/>
                <a:gd name="T24" fmla="+- 0 9449 4780"/>
                <a:gd name="T25" fmla="*/ T24 w 5108"/>
                <a:gd name="T26" fmla="+- 0 7441 1843"/>
                <a:gd name="T27" fmla="*/ 7441 h 5671"/>
                <a:gd name="T28" fmla="+- 0 9416 4780"/>
                <a:gd name="T29" fmla="*/ T28 w 5108"/>
                <a:gd name="T30" fmla="+- 0 7479 1843"/>
                <a:gd name="T31" fmla="*/ 7479 h 5671"/>
                <a:gd name="T32" fmla="+- 0 9545 4780"/>
                <a:gd name="T33" fmla="*/ T32 w 5108"/>
                <a:gd name="T34" fmla="+- 0 7513 1843"/>
                <a:gd name="T35" fmla="*/ 7513 h 5671"/>
                <a:gd name="T36" fmla="+- 0 9887 4780"/>
                <a:gd name="T37" fmla="*/ T36 w 5108"/>
                <a:gd name="T38" fmla="+- 0 1843 1843"/>
                <a:gd name="T39" fmla="*/ 1843 h 5671"/>
                <a:gd name="T40" fmla="+- 0 9753 4780"/>
                <a:gd name="T41" fmla="*/ T40 w 5108"/>
                <a:gd name="T42" fmla="+- 0 1849 1843"/>
                <a:gd name="T43" fmla="*/ 1849 h 5671"/>
                <a:gd name="T44" fmla="+- 0 9777 4780"/>
                <a:gd name="T45" fmla="*/ T44 w 5108"/>
                <a:gd name="T46" fmla="+- 0 1893 1843"/>
                <a:gd name="T47" fmla="*/ 1893 h 5671"/>
                <a:gd name="T48" fmla="+- 0 4780 4780"/>
                <a:gd name="T49" fmla="*/ T48 w 5108"/>
                <a:gd name="T50" fmla="+- 0 4669 1843"/>
                <a:gd name="T51" fmla="*/ 4669 h 5671"/>
                <a:gd name="T52" fmla="+- 0 4789 4780"/>
                <a:gd name="T53" fmla="*/ T52 w 5108"/>
                <a:gd name="T54" fmla="+- 0 4687 1843"/>
                <a:gd name="T55" fmla="*/ 4687 h 5671"/>
                <a:gd name="T56" fmla="+- 0 9787 4780"/>
                <a:gd name="T57" fmla="*/ T56 w 5108"/>
                <a:gd name="T58" fmla="+- 0 1910 1843"/>
                <a:gd name="T59" fmla="*/ 1910 h 5671"/>
                <a:gd name="T60" fmla="+- 0 9812 4780"/>
                <a:gd name="T61" fmla="*/ T60 w 5108"/>
                <a:gd name="T62" fmla="+- 0 1954 1843"/>
                <a:gd name="T63" fmla="*/ 1954 h 5671"/>
                <a:gd name="T64" fmla="+- 0 9860 4780"/>
                <a:gd name="T65" fmla="*/ T64 w 5108"/>
                <a:gd name="T66" fmla="+- 0 1883 1843"/>
                <a:gd name="T67" fmla="*/ 1883 h 5671"/>
                <a:gd name="T68" fmla="+- 0 9887 4780"/>
                <a:gd name="T69" fmla="*/ T68 w 5108"/>
                <a:gd name="T70" fmla="+- 0 1843 1843"/>
                <a:gd name="T71" fmla="*/ 1843 h 567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5108" h="5671">
                  <a:moveTo>
                    <a:pt x="4765" y="5670"/>
                  </a:moveTo>
                  <a:lnTo>
                    <a:pt x="4742" y="5612"/>
                  </a:lnTo>
                  <a:lnTo>
                    <a:pt x="4715" y="5546"/>
                  </a:lnTo>
                  <a:lnTo>
                    <a:pt x="4682" y="5583"/>
                  </a:lnTo>
                  <a:lnTo>
                    <a:pt x="2617" y="3751"/>
                  </a:lnTo>
                  <a:lnTo>
                    <a:pt x="2604" y="3766"/>
                  </a:lnTo>
                  <a:lnTo>
                    <a:pt x="4669" y="5598"/>
                  </a:lnTo>
                  <a:lnTo>
                    <a:pt x="4636" y="5636"/>
                  </a:lnTo>
                  <a:lnTo>
                    <a:pt x="4765" y="5670"/>
                  </a:lnTo>
                  <a:close/>
                  <a:moveTo>
                    <a:pt x="5107" y="0"/>
                  </a:moveTo>
                  <a:lnTo>
                    <a:pt x="4973" y="6"/>
                  </a:lnTo>
                  <a:lnTo>
                    <a:pt x="4997" y="50"/>
                  </a:lnTo>
                  <a:lnTo>
                    <a:pt x="0" y="2826"/>
                  </a:lnTo>
                  <a:lnTo>
                    <a:pt x="9" y="2844"/>
                  </a:lnTo>
                  <a:lnTo>
                    <a:pt x="5007" y="67"/>
                  </a:lnTo>
                  <a:lnTo>
                    <a:pt x="5032" y="111"/>
                  </a:lnTo>
                  <a:lnTo>
                    <a:pt x="5080" y="40"/>
                  </a:lnTo>
                  <a:lnTo>
                    <a:pt x="5107"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76175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Operators</a:t>
            </a:r>
            <a:r>
              <a:rPr lang="en-US" dirty="0"/>
              <a:t/>
            </a:r>
            <a:br>
              <a:rPr lang="en-US" dirty="0"/>
            </a:br>
            <a:endParaRPr lang="en-US" dirty="0"/>
          </a:p>
        </p:txBody>
      </p:sp>
      <p:sp>
        <p:nvSpPr>
          <p:cNvPr id="3" name="Content Placeholder 2"/>
          <p:cNvSpPr>
            <a:spLocks noGrp="1"/>
          </p:cNvSpPr>
          <p:nvPr>
            <p:ph idx="1"/>
          </p:nvPr>
        </p:nvSpPr>
        <p:spPr/>
        <p:txBody>
          <a:bodyPr/>
          <a:lstStyle/>
          <a:p>
            <a:r>
              <a:rPr lang="en-US" b="1" dirty="0"/>
              <a:t>Arithmetic Operators</a:t>
            </a:r>
            <a:endParaRPr lang="en-US" dirty="0"/>
          </a:p>
          <a:p>
            <a:endParaRPr lang="en-US" dirty="0"/>
          </a:p>
        </p:txBody>
      </p:sp>
      <p:pic>
        <p:nvPicPr>
          <p:cNvPr id="4" name="image94.png"/>
          <p:cNvPicPr/>
          <p:nvPr/>
        </p:nvPicPr>
        <p:blipFill>
          <a:blip r:embed="rId2" cstate="print"/>
          <a:stretch>
            <a:fillRect/>
          </a:stretch>
        </p:blipFill>
        <p:spPr>
          <a:xfrm>
            <a:off x="1632857" y="2481942"/>
            <a:ext cx="8621486" cy="4010297"/>
          </a:xfrm>
          <a:prstGeom prst="rect">
            <a:avLst/>
          </a:prstGeom>
        </p:spPr>
      </p:pic>
    </p:spTree>
    <p:extLst>
      <p:ext uri="{BB962C8B-B14F-4D97-AF65-F5344CB8AC3E}">
        <p14:creationId xmlns:p14="http://schemas.microsoft.com/office/powerpoint/2010/main" val="14826718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0336"/>
            <a:ext cx="10515600" cy="1325563"/>
          </a:xfrm>
        </p:spPr>
        <p:txBody>
          <a:bodyPr/>
          <a:lstStyle/>
          <a:p>
            <a:endParaRPr lang="en-US"/>
          </a:p>
        </p:txBody>
      </p:sp>
      <p:sp>
        <p:nvSpPr>
          <p:cNvPr id="3" name="Content Placeholder 2"/>
          <p:cNvSpPr>
            <a:spLocks noGrp="1"/>
          </p:cNvSpPr>
          <p:nvPr>
            <p:ph idx="1"/>
          </p:nvPr>
        </p:nvSpPr>
        <p:spPr>
          <a:xfrm>
            <a:off x="838200" y="1755899"/>
            <a:ext cx="10515600" cy="4421064"/>
          </a:xfrm>
        </p:spPr>
        <p:txBody>
          <a:bodyPr/>
          <a:lstStyle/>
          <a:p>
            <a:endParaRPr lang="en-US" dirty="0"/>
          </a:p>
        </p:txBody>
      </p:sp>
      <p:grpSp>
        <p:nvGrpSpPr>
          <p:cNvPr id="4" name="Group 2"/>
          <p:cNvGrpSpPr>
            <a:grpSpLocks/>
          </p:cNvGrpSpPr>
          <p:nvPr/>
        </p:nvGrpSpPr>
        <p:grpSpPr bwMode="auto">
          <a:xfrm>
            <a:off x="666205" y="39189"/>
            <a:ext cx="11390811" cy="6191794"/>
            <a:chOff x="869" y="1658"/>
            <a:chExt cx="15411" cy="9142"/>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 y="1658"/>
              <a:ext cx="10887" cy="45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 y="6021"/>
              <a:ext cx="15411" cy="47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866547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97.jpeg"/>
          <p:cNvPicPr>
            <a:picLocks noGrp="1"/>
          </p:cNvPicPr>
          <p:nvPr>
            <p:ph idx="1"/>
          </p:nvPr>
        </p:nvPicPr>
        <p:blipFill>
          <a:blip r:embed="rId2" cstate="print"/>
          <a:stretch>
            <a:fillRect/>
          </a:stretch>
        </p:blipFill>
        <p:spPr>
          <a:xfrm>
            <a:off x="1095375" y="1910556"/>
            <a:ext cx="10001250" cy="4181475"/>
          </a:xfrm>
          <a:prstGeom prst="rect">
            <a:avLst/>
          </a:prstGeom>
        </p:spPr>
      </p:pic>
    </p:spTree>
    <p:extLst>
      <p:ext uri="{BB962C8B-B14F-4D97-AF65-F5344CB8AC3E}">
        <p14:creationId xmlns:p14="http://schemas.microsoft.com/office/powerpoint/2010/main" val="36697132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Operator Precedence</a:t>
            </a:r>
            <a:r>
              <a:rPr lang="en-US" dirty="0"/>
              <a:t/>
            </a:r>
            <a:br>
              <a:rPr lang="en-US" dirty="0"/>
            </a:br>
            <a:endParaRPr lang="en-US" dirty="0"/>
          </a:p>
        </p:txBody>
      </p:sp>
      <p:sp>
        <p:nvSpPr>
          <p:cNvPr id="3" name="Content Placeholder 2"/>
          <p:cNvSpPr>
            <a:spLocks noGrp="1"/>
          </p:cNvSpPr>
          <p:nvPr>
            <p:ph idx="1"/>
          </p:nvPr>
        </p:nvSpPr>
        <p:spPr/>
        <p:txBody>
          <a:bodyPr/>
          <a:lstStyle/>
          <a:p>
            <a:pPr lvl="1">
              <a:lnSpc>
                <a:spcPct val="150000"/>
              </a:lnSpc>
            </a:pPr>
            <a:r>
              <a:rPr lang="en-US" dirty="0"/>
              <a:t>JavaScript applies the operators in arithmetic expressions uses the following rules of operator precedence</a:t>
            </a:r>
          </a:p>
          <a:p>
            <a:pPr lvl="1">
              <a:lnSpc>
                <a:spcPct val="150000"/>
              </a:lnSpc>
            </a:pPr>
            <a:r>
              <a:rPr lang="en-US" dirty="0"/>
              <a:t>Multiplication, division and remainder operations are applied first. If an expression contains several multiplication, division and remainder operations, operators are applied from left to right.</a:t>
            </a:r>
          </a:p>
          <a:p>
            <a:endParaRPr lang="en-US" dirty="0"/>
          </a:p>
        </p:txBody>
      </p:sp>
    </p:spTree>
    <p:extLst>
      <p:ext uri="{BB962C8B-B14F-4D97-AF65-F5344CB8AC3E}">
        <p14:creationId xmlns:p14="http://schemas.microsoft.com/office/powerpoint/2010/main" val="1583977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lvl="1">
              <a:lnSpc>
                <a:spcPct val="150000"/>
              </a:lnSpc>
            </a:pPr>
            <a:r>
              <a:rPr lang="en-US" sz="2800" dirty="0"/>
              <a:t>Multiplication, division and remainder operations are said to have the same level of precedence.</a:t>
            </a:r>
          </a:p>
          <a:p>
            <a:pPr lvl="1">
              <a:lnSpc>
                <a:spcPct val="150000"/>
              </a:lnSpc>
            </a:pPr>
            <a:r>
              <a:rPr lang="en-US" sz="2800" dirty="0"/>
              <a:t>Addition and subtraction operations are applied next. If an expression contains several addition and subtraction operations, operators are applied from left to right.</a:t>
            </a:r>
          </a:p>
          <a:p>
            <a:pPr lvl="1">
              <a:lnSpc>
                <a:spcPct val="150000"/>
              </a:lnSpc>
            </a:pPr>
            <a:r>
              <a:rPr lang="en-US" sz="2800" dirty="0"/>
              <a:t>Addition and subtraction operations have the same level of precedence.</a:t>
            </a:r>
          </a:p>
          <a:p>
            <a:endParaRPr lang="en-US" dirty="0"/>
          </a:p>
        </p:txBody>
      </p:sp>
    </p:spTree>
    <p:extLst>
      <p:ext uri="{BB962C8B-B14F-4D97-AF65-F5344CB8AC3E}">
        <p14:creationId xmlns:p14="http://schemas.microsoft.com/office/powerpoint/2010/main" val="27470426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a:t>JavaScript was designed to add interactivity to HTML</a:t>
            </a:r>
          </a:p>
          <a:p>
            <a:pPr lvl="0"/>
            <a:r>
              <a:rPr lang="en-US" dirty="0"/>
              <a:t>JavaScript is a scripting language</a:t>
            </a:r>
          </a:p>
          <a:p>
            <a:pPr lvl="0"/>
            <a:r>
              <a:rPr lang="en-US" dirty="0"/>
              <a:t>It is usually embedded directly into HTML pages</a:t>
            </a:r>
          </a:p>
          <a:p>
            <a:pPr lvl="0"/>
            <a:r>
              <a:rPr lang="en-US" dirty="0"/>
              <a:t>JavaScript is an interpreted </a:t>
            </a:r>
            <a:r>
              <a:rPr lang="en-US" dirty="0" smtClean="0"/>
              <a:t>language provide </a:t>
            </a:r>
            <a:r>
              <a:rPr lang="en-US" dirty="0"/>
              <a:t>programming capability at both the server and the client ends of a </a:t>
            </a:r>
            <a:r>
              <a:rPr lang="en-US" dirty="0" smtClean="0"/>
              <a:t>Web connection</a:t>
            </a:r>
            <a:r>
              <a:rPr lang="en-US" dirty="0"/>
              <a:t>.</a:t>
            </a:r>
          </a:p>
          <a:p>
            <a:pPr lvl="0"/>
            <a:r>
              <a:rPr lang="en-US" dirty="0"/>
              <a:t>Improve appearance especially graphics</a:t>
            </a:r>
          </a:p>
          <a:p>
            <a:pPr lvl="0"/>
            <a:r>
              <a:rPr lang="en-US" dirty="0"/>
              <a:t>Site navigation</a:t>
            </a:r>
          </a:p>
          <a:p>
            <a:pPr lvl="0"/>
            <a:r>
              <a:rPr lang="en-US" dirty="0"/>
              <a:t>Perform calculations</a:t>
            </a:r>
          </a:p>
          <a:p>
            <a:pPr lvl="0"/>
            <a:r>
              <a:rPr lang="en-US" dirty="0"/>
              <a:t>Validation of input</a:t>
            </a:r>
          </a:p>
          <a:p>
            <a:pPr lvl="0"/>
            <a:r>
              <a:rPr lang="en-US" dirty="0"/>
              <a:t>DOM allows </a:t>
            </a:r>
            <a:r>
              <a:rPr lang="en-US" dirty="0" err="1"/>
              <a:t>Javascript</a:t>
            </a:r>
            <a:r>
              <a:rPr lang="en-US" dirty="0"/>
              <a:t> to access &amp;modify the style</a:t>
            </a:r>
          </a:p>
          <a:p>
            <a:endParaRPr lang="en-US" dirty="0"/>
          </a:p>
        </p:txBody>
      </p:sp>
    </p:spTree>
    <p:extLst>
      <p:ext uri="{BB962C8B-B14F-4D97-AF65-F5344CB8AC3E}">
        <p14:creationId xmlns:p14="http://schemas.microsoft.com/office/powerpoint/2010/main" val="1535769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98.png"/>
          <p:cNvPicPr>
            <a:picLocks noGrp="1"/>
          </p:cNvPicPr>
          <p:nvPr>
            <p:ph idx="1"/>
          </p:nvPr>
        </p:nvPicPr>
        <p:blipFill>
          <a:blip r:embed="rId2" cstate="print"/>
          <a:stretch>
            <a:fillRect/>
          </a:stretch>
        </p:blipFill>
        <p:spPr>
          <a:xfrm>
            <a:off x="1541417" y="1690688"/>
            <a:ext cx="9065623" cy="4827678"/>
          </a:xfrm>
          <a:prstGeom prst="rect">
            <a:avLst/>
          </a:prstGeom>
        </p:spPr>
      </p:pic>
    </p:spTree>
    <p:extLst>
      <p:ext uri="{BB962C8B-B14F-4D97-AF65-F5344CB8AC3E}">
        <p14:creationId xmlns:p14="http://schemas.microsoft.com/office/powerpoint/2010/main" val="10300589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Assignment Operators</a:t>
            </a:r>
            <a:r>
              <a:rPr lang="en-US" dirty="0"/>
              <a:t/>
            </a:r>
            <a:br>
              <a:rPr lang="en-US" dirty="0"/>
            </a:br>
            <a:endParaRPr lang="en-US" dirty="0"/>
          </a:p>
        </p:txBody>
      </p:sp>
      <p:pic>
        <p:nvPicPr>
          <p:cNvPr id="4" name="image98.png"/>
          <p:cNvPicPr>
            <a:picLocks noGrp="1"/>
          </p:cNvPicPr>
          <p:nvPr>
            <p:ph idx="1"/>
          </p:nvPr>
        </p:nvPicPr>
        <p:blipFill>
          <a:blip r:embed="rId2" cstate="print"/>
          <a:stretch>
            <a:fillRect/>
          </a:stretch>
        </p:blipFill>
        <p:spPr>
          <a:xfrm>
            <a:off x="3356536" y="1825625"/>
            <a:ext cx="5478927" cy="4351338"/>
          </a:xfrm>
          <a:prstGeom prst="rect">
            <a:avLst/>
          </a:prstGeom>
        </p:spPr>
      </p:pic>
    </p:spTree>
    <p:extLst>
      <p:ext uri="{BB962C8B-B14F-4D97-AF65-F5344CB8AC3E}">
        <p14:creationId xmlns:p14="http://schemas.microsoft.com/office/powerpoint/2010/main" val="30689420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Assignment Operators</a:t>
            </a:r>
            <a:r>
              <a:rPr lang="en-US" dirty="0"/>
              <a:t/>
            </a:r>
            <a:br>
              <a:rPr lang="en-US" dirty="0"/>
            </a:br>
            <a:endParaRPr lang="en-US" dirty="0"/>
          </a:p>
        </p:txBody>
      </p:sp>
      <p:pic>
        <p:nvPicPr>
          <p:cNvPr id="4" name="image99.jpeg"/>
          <p:cNvPicPr>
            <a:picLocks noGrp="1"/>
          </p:cNvPicPr>
          <p:nvPr>
            <p:ph idx="1"/>
          </p:nvPr>
        </p:nvPicPr>
        <p:blipFill>
          <a:blip r:embed="rId2" cstate="print"/>
          <a:stretch>
            <a:fillRect/>
          </a:stretch>
        </p:blipFill>
        <p:spPr>
          <a:xfrm>
            <a:off x="1866900" y="2129631"/>
            <a:ext cx="8458200" cy="3743325"/>
          </a:xfrm>
          <a:prstGeom prst="rect">
            <a:avLst/>
          </a:prstGeom>
        </p:spPr>
      </p:pic>
    </p:spTree>
    <p:extLst>
      <p:ext uri="{BB962C8B-B14F-4D97-AF65-F5344CB8AC3E}">
        <p14:creationId xmlns:p14="http://schemas.microsoft.com/office/powerpoint/2010/main" val="42256820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Comparison Operators</a:t>
            </a:r>
            <a:r>
              <a:rPr lang="en-US" dirty="0"/>
              <a:t/>
            </a:r>
            <a:br>
              <a:rPr lang="en-US" dirty="0"/>
            </a:br>
            <a:endParaRPr lang="en-US" dirty="0"/>
          </a:p>
        </p:txBody>
      </p:sp>
      <p:pic>
        <p:nvPicPr>
          <p:cNvPr id="4" name="image100.jpeg"/>
          <p:cNvPicPr>
            <a:picLocks noGrp="1"/>
          </p:cNvPicPr>
          <p:nvPr>
            <p:ph idx="1"/>
          </p:nvPr>
        </p:nvPicPr>
        <p:blipFill>
          <a:blip r:embed="rId2" cstate="print"/>
          <a:stretch>
            <a:fillRect/>
          </a:stretch>
        </p:blipFill>
        <p:spPr>
          <a:xfrm>
            <a:off x="2807816" y="1825625"/>
            <a:ext cx="6576367" cy="4351338"/>
          </a:xfrm>
          <a:prstGeom prst="rect">
            <a:avLst/>
          </a:prstGeom>
        </p:spPr>
      </p:pic>
    </p:spTree>
    <p:extLst>
      <p:ext uri="{BB962C8B-B14F-4D97-AF65-F5344CB8AC3E}">
        <p14:creationId xmlns:p14="http://schemas.microsoft.com/office/powerpoint/2010/main" val="4649428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Logical Operators</a:t>
            </a:r>
            <a:r>
              <a:rPr lang="en-US" dirty="0"/>
              <a:t/>
            </a:r>
            <a:br>
              <a:rPr lang="en-US" dirty="0"/>
            </a:br>
            <a:endParaRPr lang="en-US" dirty="0"/>
          </a:p>
        </p:txBody>
      </p:sp>
      <p:pic>
        <p:nvPicPr>
          <p:cNvPr id="4" name="image101.png"/>
          <p:cNvPicPr>
            <a:picLocks noGrp="1"/>
          </p:cNvPicPr>
          <p:nvPr>
            <p:ph idx="1"/>
          </p:nvPr>
        </p:nvPicPr>
        <p:blipFill>
          <a:blip r:embed="rId2" cstate="print"/>
          <a:stretch>
            <a:fillRect/>
          </a:stretch>
        </p:blipFill>
        <p:spPr>
          <a:xfrm>
            <a:off x="3199984" y="1825625"/>
            <a:ext cx="5792032" cy="4351338"/>
          </a:xfrm>
          <a:prstGeom prst="rect">
            <a:avLst/>
          </a:prstGeom>
        </p:spPr>
      </p:pic>
    </p:spTree>
    <p:extLst>
      <p:ext uri="{BB962C8B-B14F-4D97-AF65-F5344CB8AC3E}">
        <p14:creationId xmlns:p14="http://schemas.microsoft.com/office/powerpoint/2010/main" val="37935339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02.jpeg"/>
          <p:cNvPicPr>
            <a:picLocks noGrp="1"/>
          </p:cNvPicPr>
          <p:nvPr>
            <p:ph idx="1"/>
          </p:nvPr>
        </p:nvPicPr>
        <p:blipFill>
          <a:blip r:embed="rId2" cstate="print"/>
          <a:stretch>
            <a:fillRect/>
          </a:stretch>
        </p:blipFill>
        <p:spPr>
          <a:xfrm>
            <a:off x="2476500" y="2510631"/>
            <a:ext cx="7239000" cy="2981325"/>
          </a:xfrm>
          <a:prstGeom prst="rect">
            <a:avLst/>
          </a:prstGeom>
        </p:spPr>
      </p:pic>
    </p:spTree>
    <p:extLst>
      <p:ext uri="{BB962C8B-B14F-4D97-AF65-F5344CB8AC3E}">
        <p14:creationId xmlns:p14="http://schemas.microsoft.com/office/powerpoint/2010/main" val="19864764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&amp;&amp; operator has a higher precedence than the || operator.</a:t>
            </a:r>
          </a:p>
          <a:p>
            <a:pPr lvl="0"/>
            <a:r>
              <a:rPr lang="en-US" dirty="0" smtClean="0"/>
              <a:t>Both </a:t>
            </a:r>
            <a:r>
              <a:rPr lang="en-US" dirty="0"/>
              <a:t>operators associate from left to right. </a:t>
            </a:r>
            <a:endParaRPr lang="en-US" dirty="0" smtClean="0"/>
          </a:p>
          <a:p>
            <a:pPr lvl="0"/>
            <a:r>
              <a:rPr lang="en-US" dirty="0" smtClean="0"/>
              <a:t>An </a:t>
            </a:r>
            <a:r>
              <a:rPr lang="en-US" dirty="0"/>
              <a:t>expression containing &amp;&amp; or || operators is evaluated only until truth or falsity is known.</a:t>
            </a:r>
          </a:p>
          <a:p>
            <a:pPr lvl="0"/>
            <a:r>
              <a:rPr lang="en-US" dirty="0"/>
              <a:t>the || operator immediately returns true if the first operand is true. This performance feature for evaluation of logical AND </a:t>
            </a:r>
            <a:r>
              <a:rPr lang="en-US" dirty="0" err="1"/>
              <a:t>and</a:t>
            </a:r>
            <a:r>
              <a:rPr lang="en-US" dirty="0"/>
              <a:t> logical OR expressions is called </a:t>
            </a:r>
            <a:r>
              <a:rPr lang="en-US" dirty="0" smtClean="0"/>
              <a:t>short-circuit evaluation</a:t>
            </a:r>
            <a:endParaRPr lang="en-US" dirty="0"/>
          </a:p>
        </p:txBody>
      </p:sp>
    </p:spTree>
    <p:extLst>
      <p:ext uri="{BB962C8B-B14F-4D97-AF65-F5344CB8AC3E}">
        <p14:creationId xmlns:p14="http://schemas.microsoft.com/office/powerpoint/2010/main" val="18679453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String Concatenation Operator</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1"/>
            <a:r>
              <a:rPr lang="en-US" sz="2800" dirty="0"/>
              <a:t>JavaScript has a version of the + operator for string concatenation that enables a string and a value of another data type (including another string) to be combined. </a:t>
            </a:r>
            <a:endParaRPr lang="en-US" sz="2800" dirty="0" smtClean="0"/>
          </a:p>
          <a:p>
            <a:pPr lvl="1"/>
            <a:r>
              <a:rPr lang="en-US" sz="2800" dirty="0" smtClean="0"/>
              <a:t>The </a:t>
            </a:r>
            <a:r>
              <a:rPr lang="en-US" sz="2800" dirty="0"/>
              <a:t>result of this operation is a new (and normally longer) string</a:t>
            </a:r>
          </a:p>
          <a:p>
            <a:pPr lvl="1"/>
            <a:r>
              <a:rPr lang="en-US" sz="2800" dirty="0"/>
              <a:t>String catenation operator </a:t>
            </a:r>
            <a:r>
              <a:rPr lang="en-US" sz="2800" dirty="0" smtClean="0"/>
              <a:t>+</a:t>
            </a:r>
            <a:endParaRPr lang="en-US" sz="2800" dirty="0"/>
          </a:p>
        </p:txBody>
      </p:sp>
    </p:spTree>
    <p:extLst>
      <p:ext uri="{BB962C8B-B14F-4D97-AF65-F5344CB8AC3E}">
        <p14:creationId xmlns:p14="http://schemas.microsoft.com/office/powerpoint/2010/main" val="31401110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txt1 = “Ben";</a:t>
            </a:r>
          </a:p>
          <a:p>
            <a:r>
              <a:rPr lang="en-US" dirty="0"/>
              <a:t>txt2 = “Alex";</a:t>
            </a:r>
          </a:p>
          <a:p>
            <a:r>
              <a:rPr lang="en-US" dirty="0"/>
              <a:t>txt3 = txt1 + " " + txt2;</a:t>
            </a:r>
          </a:p>
          <a:p>
            <a:r>
              <a:rPr lang="en-US" dirty="0"/>
              <a:t>o/p→ Ben Alex</a:t>
            </a:r>
          </a:p>
          <a:p>
            <a:r>
              <a:rPr lang="en-US" dirty="0"/>
              <a:t>txt1 = "What a very ";</a:t>
            </a:r>
          </a:p>
          <a:p>
            <a:r>
              <a:rPr lang="en-US" dirty="0"/>
              <a:t>txt1 += "nice day"; o/</a:t>
            </a:r>
            <a:r>
              <a:rPr lang="en-US" dirty="0" err="1"/>
              <a:t>p→What</a:t>
            </a:r>
            <a:r>
              <a:rPr lang="en-US" dirty="0"/>
              <a:t> a very nice day</a:t>
            </a:r>
          </a:p>
          <a:p>
            <a:pPr marL="0" indent="0">
              <a:buNone/>
            </a:pPr>
            <a:r>
              <a:rPr lang="en-US" dirty="0"/>
              <a:t/>
            </a:r>
            <a:br>
              <a:rPr lang="en-US" dirty="0"/>
            </a:br>
            <a:endParaRPr lang="en-US" dirty="0"/>
          </a:p>
          <a:p>
            <a:endParaRPr lang="en-US" dirty="0"/>
          </a:p>
        </p:txBody>
      </p:sp>
    </p:spTree>
    <p:extLst>
      <p:ext uri="{BB962C8B-B14F-4D97-AF65-F5344CB8AC3E}">
        <p14:creationId xmlns:p14="http://schemas.microsoft.com/office/powerpoint/2010/main" val="520125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pPr lvl="1" algn="just">
              <a:lnSpc>
                <a:spcPct val="150000"/>
              </a:lnSpc>
            </a:pPr>
            <a:r>
              <a:rPr lang="en-US" sz="2800" dirty="0"/>
              <a:t>the + operator used for string concatenation can convert other variable types to strings if necessary.</a:t>
            </a:r>
          </a:p>
          <a:p>
            <a:pPr lvl="1" algn="just">
              <a:lnSpc>
                <a:spcPct val="150000"/>
              </a:lnSpc>
            </a:pPr>
            <a:r>
              <a:rPr lang="en-US" sz="2800" dirty="0"/>
              <a:t>Because string concatenation occurs between two strings, JavaScript must convert other variable types to strings before it can proceed with the operation.</a:t>
            </a:r>
          </a:p>
          <a:p>
            <a:pPr algn="just">
              <a:lnSpc>
                <a:spcPct val="150000"/>
              </a:lnSpc>
            </a:pPr>
            <a:r>
              <a:rPr lang="en-US" dirty="0"/>
              <a:t/>
            </a:r>
            <a:br>
              <a:rPr lang="en-US" dirty="0"/>
            </a:br>
            <a:endParaRPr lang="en-US" dirty="0"/>
          </a:p>
        </p:txBody>
      </p:sp>
    </p:spTree>
    <p:extLst>
      <p:ext uri="{BB962C8B-B14F-4D97-AF65-F5344CB8AC3E}">
        <p14:creationId xmlns:p14="http://schemas.microsoft.com/office/powerpoint/2010/main" val="3043678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put JAVASCRIPT in HTML code?</a:t>
            </a:r>
            <a:endParaRPr lang="en-US" dirty="0"/>
          </a:p>
        </p:txBody>
      </p:sp>
      <p:pic>
        <p:nvPicPr>
          <p:cNvPr id="4" name="image72.jpeg"/>
          <p:cNvPicPr>
            <a:picLocks noGrp="1"/>
          </p:cNvPicPr>
          <p:nvPr>
            <p:ph idx="1"/>
          </p:nvPr>
        </p:nvPicPr>
        <p:blipFill>
          <a:blip r:embed="rId2" cstate="print"/>
          <a:stretch>
            <a:fillRect/>
          </a:stretch>
        </p:blipFill>
        <p:spPr>
          <a:xfrm>
            <a:off x="496389" y="1449978"/>
            <a:ext cx="11299371" cy="4726986"/>
          </a:xfrm>
          <a:prstGeom prst="rect">
            <a:avLst/>
          </a:prstGeom>
        </p:spPr>
      </p:pic>
    </p:spTree>
    <p:extLst>
      <p:ext uri="{BB962C8B-B14F-4D97-AF65-F5344CB8AC3E}">
        <p14:creationId xmlns:p14="http://schemas.microsoft.com/office/powerpoint/2010/main" val="20670244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lnSpc>
                <a:spcPct val="150000"/>
              </a:lnSpc>
            </a:pPr>
            <a:r>
              <a:rPr lang="en-US" sz="1100" dirty="0"/>
              <a:t>	</a:t>
            </a:r>
            <a:r>
              <a:rPr lang="en-US" dirty="0"/>
              <a:t>For example, if a variable age has an integer value equal to 21, then the expression "my age is " + age evaluates to the string "my age is 21".</a:t>
            </a:r>
            <a:endParaRPr lang="en-US" sz="1100" dirty="0"/>
          </a:p>
          <a:p>
            <a:pPr lvl="1">
              <a:lnSpc>
                <a:spcPct val="150000"/>
              </a:lnSpc>
            </a:pPr>
            <a:r>
              <a:rPr lang="en-US" sz="1100" dirty="0"/>
              <a:t>	</a:t>
            </a:r>
            <a:r>
              <a:rPr lang="en-US" dirty="0"/>
              <a:t>JavaScript converts the value of age to a string and concatenates it with the existing string literal "my age is ".</a:t>
            </a:r>
            <a:endParaRPr lang="en-US" sz="1100" dirty="0"/>
          </a:p>
          <a:p>
            <a:endParaRPr lang="en-US" dirty="0"/>
          </a:p>
        </p:txBody>
      </p:sp>
    </p:spTree>
    <p:extLst>
      <p:ext uri="{BB962C8B-B14F-4D97-AF65-F5344CB8AC3E}">
        <p14:creationId xmlns:p14="http://schemas.microsoft.com/office/powerpoint/2010/main" val="7297828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and Using a New Date Object</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a:t>Create one with the new operator &amp; Date constructor (no </a:t>
            </a:r>
            <a:r>
              <a:rPr lang="en-US" dirty="0" err="1"/>
              <a:t>params</a:t>
            </a:r>
            <a:r>
              <a:rPr lang="en-US" dirty="0"/>
              <a:t>)</a:t>
            </a:r>
          </a:p>
          <a:p>
            <a:pPr lvl="0"/>
            <a:r>
              <a:rPr lang="en-US" dirty="0"/>
              <a:t>Local time methods of Date</a:t>
            </a:r>
            <a:r>
              <a:rPr lang="en-US" dirty="0" smtClean="0"/>
              <a:t>:</a:t>
            </a:r>
            <a:endParaRPr lang="en-US" dirty="0"/>
          </a:p>
        </p:txBody>
      </p:sp>
    </p:spTree>
    <p:extLst>
      <p:ext uri="{BB962C8B-B14F-4D97-AF65-F5344CB8AC3E}">
        <p14:creationId xmlns:p14="http://schemas.microsoft.com/office/powerpoint/2010/main" val="36981582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lvl="0"/>
            <a:r>
              <a:rPr lang="en-US" dirty="0" err="1"/>
              <a:t>toLocaleString</a:t>
            </a:r>
            <a:r>
              <a:rPr lang="en-US" dirty="0"/>
              <a:t>– returns a string of the date</a:t>
            </a:r>
          </a:p>
          <a:p>
            <a:pPr lvl="0"/>
            <a:r>
              <a:rPr lang="en-US" dirty="0" err="1"/>
              <a:t>getDate</a:t>
            </a:r>
            <a:r>
              <a:rPr lang="en-US" dirty="0"/>
              <a:t> – returns the day of the month</a:t>
            </a:r>
          </a:p>
          <a:p>
            <a:r>
              <a:rPr lang="en-US" dirty="0" err="1"/>
              <a:t>ggetMonth</a:t>
            </a:r>
            <a:r>
              <a:rPr lang="en-US" dirty="0"/>
              <a:t> – returns the month of the year (0 – 11)</a:t>
            </a:r>
          </a:p>
          <a:p>
            <a:pPr lvl="0"/>
            <a:r>
              <a:rPr lang="en-US" dirty="0" err="1"/>
              <a:t>etDay</a:t>
            </a:r>
            <a:r>
              <a:rPr lang="en-US" dirty="0"/>
              <a:t> – returns the day of the week (0 – 6)</a:t>
            </a:r>
          </a:p>
          <a:p>
            <a:pPr lvl="0"/>
            <a:r>
              <a:rPr lang="en-US" dirty="0" err="1"/>
              <a:t>getFullYear</a:t>
            </a:r>
            <a:r>
              <a:rPr lang="en-US" dirty="0"/>
              <a:t>– returns the year</a:t>
            </a:r>
          </a:p>
          <a:p>
            <a:pPr lvl="0"/>
            <a:r>
              <a:rPr lang="en-US" dirty="0" err="1"/>
              <a:t>getTime</a:t>
            </a:r>
            <a:r>
              <a:rPr lang="en-US" dirty="0"/>
              <a:t> – returns the number of milliseconds since January 1, 1970</a:t>
            </a:r>
          </a:p>
          <a:p>
            <a:pPr lvl="0"/>
            <a:r>
              <a:rPr lang="en-US" dirty="0" err="1"/>
              <a:t>getHours</a:t>
            </a:r>
            <a:r>
              <a:rPr lang="en-US" dirty="0"/>
              <a:t> – returns the hour (0 – 23)</a:t>
            </a:r>
          </a:p>
          <a:p>
            <a:pPr lvl="0"/>
            <a:r>
              <a:rPr lang="en-US" dirty="0" err="1"/>
              <a:t>getMinutes</a:t>
            </a:r>
            <a:r>
              <a:rPr lang="en-US" dirty="0"/>
              <a:t>– returns the minutes (0 – 59)</a:t>
            </a:r>
          </a:p>
          <a:p>
            <a:pPr lvl="0"/>
            <a:r>
              <a:rPr lang="en-US" dirty="0" err="1"/>
              <a:t>getMilliseconds</a:t>
            </a:r>
            <a:r>
              <a:rPr lang="en-US" dirty="0"/>
              <a:t>– returns the milliseconds (0 – 999)</a:t>
            </a:r>
          </a:p>
          <a:p>
            <a:pPr marL="0" indent="0">
              <a:buNone/>
            </a:pPr>
            <a:r>
              <a:rPr lang="en-US" dirty="0"/>
              <a:t/>
            </a:r>
            <a:br>
              <a:rPr lang="en-US" dirty="0"/>
            </a:br>
            <a:endParaRPr lang="en-US" dirty="0"/>
          </a:p>
        </p:txBody>
      </p:sp>
    </p:spTree>
    <p:extLst>
      <p:ext uri="{BB962C8B-B14F-4D97-AF65-F5344CB8AC3E}">
        <p14:creationId xmlns:p14="http://schemas.microsoft.com/office/powerpoint/2010/main" val="20153416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62052" y="2032224"/>
            <a:ext cx="10515600" cy="4445184"/>
          </a:xfrm>
        </p:spPr>
        <p:txBody>
          <a:bodyPr/>
          <a:lstStyle/>
          <a:p>
            <a:endParaRPr lang="en-US" dirty="0"/>
          </a:p>
        </p:txBody>
      </p:sp>
      <p:grpSp>
        <p:nvGrpSpPr>
          <p:cNvPr id="4" name="Group 2"/>
          <p:cNvGrpSpPr>
            <a:grpSpLocks/>
          </p:cNvGrpSpPr>
          <p:nvPr/>
        </p:nvGrpSpPr>
        <p:grpSpPr bwMode="auto">
          <a:xfrm>
            <a:off x="-393836" y="117565"/>
            <a:ext cx="11417301" cy="5100366"/>
            <a:chOff x="845" y="131"/>
            <a:chExt cx="17979" cy="786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4" y="4078"/>
              <a:ext cx="8415" cy="3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10387" y="4071"/>
              <a:ext cx="8429" cy="3915"/>
            </a:xfrm>
            <a:prstGeom prst="rect">
              <a:avLst/>
            </a:prstGeom>
            <a:noFill/>
            <a:ln w="9144">
              <a:solidFill>
                <a:srgbClr val="F04C3D"/>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 y="130"/>
              <a:ext cx="9550" cy="58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896853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 of two numbers</a:t>
            </a:r>
            <a:r>
              <a:rPr lang="en-US" dirty="0"/>
              <a:t/>
            </a:r>
            <a:br>
              <a:rPr lang="en-US" dirty="0"/>
            </a:br>
            <a:endParaRPr lang="en-US" dirty="0"/>
          </a:p>
        </p:txBody>
      </p:sp>
      <p:pic>
        <p:nvPicPr>
          <p:cNvPr id="4" name="image108.jpeg"/>
          <p:cNvPicPr>
            <a:picLocks noGrp="1"/>
          </p:cNvPicPr>
          <p:nvPr>
            <p:ph idx="1"/>
          </p:nvPr>
        </p:nvPicPr>
        <p:blipFill>
          <a:blip r:embed="rId2" cstate="print"/>
          <a:stretch>
            <a:fillRect/>
          </a:stretch>
        </p:blipFill>
        <p:spPr>
          <a:xfrm>
            <a:off x="1110343" y="1240971"/>
            <a:ext cx="9392194" cy="4408148"/>
          </a:xfrm>
          <a:prstGeom prst="rect">
            <a:avLst/>
          </a:prstGeom>
        </p:spPr>
      </p:pic>
    </p:spTree>
    <p:extLst>
      <p:ext uri="{BB962C8B-B14F-4D97-AF65-F5344CB8AC3E}">
        <p14:creationId xmlns:p14="http://schemas.microsoft.com/office/powerpoint/2010/main" val="27760245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09.png"/>
          <p:cNvPicPr>
            <a:picLocks noGrp="1"/>
          </p:cNvPicPr>
          <p:nvPr>
            <p:ph idx="1"/>
          </p:nvPr>
        </p:nvPicPr>
        <p:blipFill>
          <a:blip r:embed="rId2" cstate="print"/>
          <a:stretch>
            <a:fillRect/>
          </a:stretch>
        </p:blipFill>
        <p:spPr>
          <a:xfrm>
            <a:off x="676952" y="2052276"/>
            <a:ext cx="5419048" cy="2190476"/>
          </a:xfrm>
          <a:prstGeom prst="rect">
            <a:avLst/>
          </a:prstGeom>
        </p:spPr>
      </p:pic>
      <p:pic>
        <p:nvPicPr>
          <p:cNvPr id="5" name="image110.png"/>
          <p:cNvPicPr/>
          <p:nvPr/>
        </p:nvPicPr>
        <p:blipFill>
          <a:blip r:embed="rId3" cstate="print"/>
          <a:stretch>
            <a:fillRect/>
          </a:stretch>
        </p:blipFill>
        <p:spPr>
          <a:xfrm>
            <a:off x="5286556" y="4604341"/>
            <a:ext cx="5380990" cy="2083842"/>
          </a:xfrm>
          <a:prstGeom prst="rect">
            <a:avLst/>
          </a:prstGeom>
        </p:spPr>
      </p:pic>
    </p:spTree>
    <p:extLst>
      <p:ext uri="{BB962C8B-B14F-4D97-AF65-F5344CB8AC3E}">
        <p14:creationId xmlns:p14="http://schemas.microsoft.com/office/powerpoint/2010/main" val="11328113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 name="image111.jpeg"/>
          <p:cNvPicPr>
            <a:picLocks noGrp="1"/>
          </p:cNvPicPr>
          <p:nvPr>
            <p:ph idx="1"/>
          </p:nvPr>
        </p:nvPicPr>
        <p:blipFill>
          <a:blip r:embed="rId2" cstate="print"/>
          <a:stretch>
            <a:fillRect/>
          </a:stretch>
        </p:blipFill>
        <p:spPr>
          <a:xfrm>
            <a:off x="2181497" y="2701131"/>
            <a:ext cx="5981428" cy="2600325"/>
          </a:xfrm>
          <a:prstGeom prst="rect">
            <a:avLst/>
          </a:prstGeom>
        </p:spPr>
      </p:pic>
    </p:spTree>
    <p:extLst>
      <p:ext uri="{BB962C8B-B14F-4D97-AF65-F5344CB8AC3E}">
        <p14:creationId xmlns:p14="http://schemas.microsoft.com/office/powerpoint/2010/main" val="23886492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12.jpeg"/>
          <p:cNvPicPr>
            <a:picLocks noGrp="1"/>
          </p:cNvPicPr>
          <p:nvPr>
            <p:ph idx="1"/>
          </p:nvPr>
        </p:nvPicPr>
        <p:blipFill>
          <a:blip r:embed="rId2" cstate="print"/>
          <a:stretch>
            <a:fillRect/>
          </a:stretch>
        </p:blipFill>
        <p:spPr>
          <a:xfrm>
            <a:off x="1123406" y="1136469"/>
            <a:ext cx="10071463" cy="5408022"/>
          </a:xfrm>
          <a:prstGeom prst="rect">
            <a:avLst/>
          </a:prstGeom>
        </p:spPr>
      </p:pic>
    </p:spTree>
    <p:extLst>
      <p:ext uri="{BB962C8B-B14F-4D97-AF65-F5344CB8AC3E}">
        <p14:creationId xmlns:p14="http://schemas.microsoft.com/office/powerpoint/2010/main" val="1835148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11.jpeg"/>
          <p:cNvPicPr>
            <a:picLocks noGrp="1"/>
          </p:cNvPicPr>
          <p:nvPr>
            <p:ph idx="1"/>
          </p:nvPr>
        </p:nvPicPr>
        <p:blipFill>
          <a:blip r:embed="rId2" cstate="print"/>
          <a:stretch>
            <a:fillRect/>
          </a:stretch>
        </p:blipFill>
        <p:spPr>
          <a:xfrm>
            <a:off x="1449977" y="1907177"/>
            <a:ext cx="9248503" cy="4049486"/>
          </a:xfrm>
          <a:prstGeom prst="rect">
            <a:avLst/>
          </a:prstGeom>
        </p:spPr>
      </p:pic>
    </p:spTree>
    <p:extLst>
      <p:ext uri="{BB962C8B-B14F-4D97-AF65-F5344CB8AC3E}">
        <p14:creationId xmlns:p14="http://schemas.microsoft.com/office/powerpoint/2010/main" val="8016018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Memory Concepts</a:t>
            </a:r>
            <a:r>
              <a:rPr lang="en-US" dirty="0"/>
              <a:t/>
            </a:r>
            <a:br>
              <a:rPr lang="en-US" dirty="0"/>
            </a:br>
            <a:endParaRPr lang="en-US" dirty="0"/>
          </a:p>
        </p:txBody>
      </p:sp>
      <p:sp>
        <p:nvSpPr>
          <p:cNvPr id="3" name="Content Placeholder 2"/>
          <p:cNvSpPr>
            <a:spLocks noGrp="1"/>
          </p:cNvSpPr>
          <p:nvPr>
            <p:ph idx="1"/>
          </p:nvPr>
        </p:nvSpPr>
        <p:spPr/>
        <p:txBody>
          <a:bodyPr/>
          <a:lstStyle/>
          <a:p>
            <a:pPr lvl="1" algn="just"/>
            <a:r>
              <a:rPr lang="en-US" sz="2800" dirty="0"/>
              <a:t>Variable names such as number1, number2 and sum actually correspond </a:t>
            </a:r>
            <a:r>
              <a:rPr lang="en-US" sz="2800" dirty="0" smtClean="0"/>
              <a:t>to</a:t>
            </a:r>
            <a:r>
              <a:rPr lang="en-US" sz="2800" dirty="0"/>
              <a:t> </a:t>
            </a:r>
            <a:r>
              <a:rPr lang="en-US" sz="2800" dirty="0" smtClean="0"/>
              <a:t> locations </a:t>
            </a:r>
            <a:r>
              <a:rPr lang="en-US" sz="2800" dirty="0"/>
              <a:t>in the computer’s memory.</a:t>
            </a:r>
          </a:p>
          <a:p>
            <a:pPr lvl="1" algn="just"/>
            <a:r>
              <a:rPr lang="en-US" sz="2800" dirty="0"/>
              <a:t>Every variable has a name, a type and a value</a:t>
            </a:r>
          </a:p>
          <a:p>
            <a:pPr lvl="1" algn="just"/>
            <a:r>
              <a:rPr lang="en-US" sz="2800" dirty="0"/>
              <a:t>Suppose the user entered the string 45 as the value for </a:t>
            </a:r>
            <a:r>
              <a:rPr lang="en-US" sz="2800" dirty="0" err="1"/>
              <a:t>firstNumber</a:t>
            </a:r>
            <a:r>
              <a:rPr lang="en-US" sz="2800" dirty="0"/>
              <a:t>. </a:t>
            </a:r>
            <a:endParaRPr lang="en-US" sz="2800" dirty="0" smtClean="0"/>
          </a:p>
          <a:p>
            <a:endParaRPr lang="en-US" dirty="0"/>
          </a:p>
        </p:txBody>
      </p:sp>
    </p:spTree>
    <p:extLst>
      <p:ext uri="{BB962C8B-B14F-4D97-AF65-F5344CB8AC3E}">
        <p14:creationId xmlns:p14="http://schemas.microsoft.com/office/powerpoint/2010/main" val="17100573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73.png"/>
          <p:cNvPicPr>
            <a:picLocks noGrp="1"/>
          </p:cNvPicPr>
          <p:nvPr>
            <p:ph idx="1"/>
          </p:nvPr>
        </p:nvPicPr>
        <p:blipFill>
          <a:blip r:embed="rId2" cstate="print"/>
          <a:stretch>
            <a:fillRect/>
          </a:stretch>
        </p:blipFill>
        <p:spPr>
          <a:xfrm>
            <a:off x="1005523" y="2233749"/>
            <a:ext cx="10620419" cy="3526971"/>
          </a:xfrm>
          <a:prstGeom prst="rect">
            <a:avLst/>
          </a:prstGeom>
        </p:spPr>
      </p:pic>
    </p:spTree>
    <p:extLst>
      <p:ext uri="{BB962C8B-B14F-4D97-AF65-F5344CB8AC3E}">
        <p14:creationId xmlns:p14="http://schemas.microsoft.com/office/powerpoint/2010/main" val="3855461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lgn="just"/>
            <a:r>
              <a:rPr lang="en-US" sz="3600" dirty="0"/>
              <a:t>The script converts </a:t>
            </a:r>
            <a:r>
              <a:rPr lang="en-US" sz="3600" dirty="0" err="1"/>
              <a:t>firstNumber</a:t>
            </a:r>
            <a:r>
              <a:rPr lang="en-US" sz="3600" dirty="0"/>
              <a:t> to an integer, and the computer places the integer value 45 into location number1</a:t>
            </a:r>
          </a:p>
          <a:p>
            <a:pPr lvl="1" algn="just"/>
            <a:r>
              <a:rPr lang="en-US" sz="3600" dirty="0"/>
              <a:t>Whenever a value is placed in a memory location, the value replaces the previous value in that location.</a:t>
            </a:r>
          </a:p>
          <a:p>
            <a:pPr lvl="1" algn="just"/>
            <a:r>
              <a:rPr lang="en-US" sz="3600" dirty="0"/>
              <a:t> The previous value is lost.</a:t>
            </a:r>
          </a:p>
          <a:p>
            <a:endParaRPr lang="en-US" dirty="0"/>
          </a:p>
        </p:txBody>
      </p:sp>
    </p:spTree>
    <p:extLst>
      <p:ext uri="{BB962C8B-B14F-4D97-AF65-F5344CB8AC3E}">
        <p14:creationId xmlns:p14="http://schemas.microsoft.com/office/powerpoint/2010/main" val="13796422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lgn="just"/>
            <a:r>
              <a:rPr lang="en-US" dirty="0"/>
              <a:t>Once the script has obtained values for number1 and number2, it adds the values and places the sum into variable sum.</a:t>
            </a:r>
            <a:endParaRPr lang="en-US" sz="1100" dirty="0"/>
          </a:p>
          <a:p>
            <a:pPr lvl="1" algn="just"/>
            <a:r>
              <a:rPr lang="en-US" dirty="0"/>
              <a:t>JavaScript does not require variables to have a declared type before they can be used in a script.</a:t>
            </a:r>
            <a:endParaRPr lang="en-US" sz="1100" dirty="0"/>
          </a:p>
          <a:p>
            <a:pPr lvl="1" algn="just"/>
            <a:r>
              <a:rPr lang="en-US" dirty="0"/>
              <a:t>A variable in JavaScript can contain a value of any data type, and in many situations JavaScript automatically converts between values of different types for you.</a:t>
            </a:r>
            <a:endParaRPr lang="en-US" sz="1100" dirty="0"/>
          </a:p>
          <a:p>
            <a:pPr lvl="1" algn="just"/>
            <a:r>
              <a:rPr lang="en-US" dirty="0"/>
              <a:t>For this reason, JavaScript is referred to as a loosely typed language</a:t>
            </a:r>
            <a:endParaRPr lang="en-US" sz="1100" dirty="0"/>
          </a:p>
          <a:p>
            <a:endParaRPr lang="en-US" dirty="0"/>
          </a:p>
        </p:txBody>
      </p:sp>
    </p:spTree>
    <p:extLst>
      <p:ext uri="{BB962C8B-B14F-4D97-AF65-F5344CB8AC3E}">
        <p14:creationId xmlns:p14="http://schemas.microsoft.com/office/powerpoint/2010/main" val="32091629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13.jpeg"/>
          <p:cNvPicPr>
            <a:picLocks noGrp="1"/>
          </p:cNvPicPr>
          <p:nvPr>
            <p:ph idx="1"/>
          </p:nvPr>
        </p:nvPicPr>
        <p:blipFill>
          <a:blip r:embed="rId2" cstate="print"/>
          <a:stretch>
            <a:fillRect/>
          </a:stretch>
        </p:blipFill>
        <p:spPr>
          <a:xfrm>
            <a:off x="2977376" y="2050869"/>
            <a:ext cx="5949863" cy="3265714"/>
          </a:xfrm>
          <a:prstGeom prst="rect">
            <a:avLst/>
          </a:prstGeom>
        </p:spPr>
      </p:pic>
    </p:spTree>
    <p:extLst>
      <p:ext uri="{BB962C8B-B14F-4D97-AF65-F5344CB8AC3E}">
        <p14:creationId xmlns:p14="http://schemas.microsoft.com/office/powerpoint/2010/main" val="22191925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14.jpeg"/>
          <p:cNvPicPr>
            <a:picLocks noGrp="1"/>
          </p:cNvPicPr>
          <p:nvPr>
            <p:ph idx="1"/>
          </p:nvPr>
        </p:nvPicPr>
        <p:blipFill>
          <a:blip r:embed="rId2" cstate="print"/>
          <a:stretch>
            <a:fillRect/>
          </a:stretch>
        </p:blipFill>
        <p:spPr>
          <a:xfrm>
            <a:off x="1894114" y="2011680"/>
            <a:ext cx="7380515" cy="3040580"/>
          </a:xfrm>
          <a:prstGeom prst="rect">
            <a:avLst/>
          </a:prstGeom>
        </p:spPr>
      </p:pic>
    </p:spTree>
    <p:extLst>
      <p:ext uri="{BB962C8B-B14F-4D97-AF65-F5344CB8AC3E}">
        <p14:creationId xmlns:p14="http://schemas.microsoft.com/office/powerpoint/2010/main" val="4111945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r>
              <a:rPr lang="en-US" sz="3600" dirty="0"/>
              <a:t>Unlike its predecessor languages C, C++ and Java, JavaScript does not require variables to have a declared type before they can be used in a script</a:t>
            </a:r>
          </a:p>
          <a:p>
            <a:pPr lvl="1"/>
            <a:r>
              <a:rPr lang="en-US" sz="3600" dirty="0"/>
              <a:t>When a variable is declared in JavaScript, but is not given a value, the variable has an undefined value.</a:t>
            </a:r>
          </a:p>
          <a:p>
            <a:pPr marL="457200" lvl="1" indent="0">
              <a:buNone/>
            </a:pPr>
            <a:endParaRPr lang="en-US" sz="1100" dirty="0"/>
          </a:p>
        </p:txBody>
      </p:sp>
    </p:spTree>
    <p:extLst>
      <p:ext uri="{BB962C8B-B14F-4D97-AF65-F5344CB8AC3E}">
        <p14:creationId xmlns:p14="http://schemas.microsoft.com/office/powerpoint/2010/main" val="5359530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1"/>
            <a:r>
              <a:rPr lang="en-US" sz="2800" dirty="0"/>
              <a:t>Attempting to use the value of such a variable is normally a logic error.</a:t>
            </a:r>
          </a:p>
          <a:p>
            <a:pPr lvl="1"/>
            <a:r>
              <a:rPr lang="en-US" sz="2800" dirty="0"/>
              <a:t>When variables are declared, they’re not assigned values unless you specify them.</a:t>
            </a:r>
          </a:p>
          <a:p>
            <a:pPr lvl="1"/>
            <a:r>
              <a:rPr lang="en-US" sz="2800" dirty="0"/>
              <a:t>Assigning the value null to a variable indicates that it does not contain a value</a:t>
            </a:r>
          </a:p>
        </p:txBody>
      </p:sp>
    </p:spTree>
    <p:extLst>
      <p:ext uri="{BB962C8B-B14F-4D97-AF65-F5344CB8AC3E}">
        <p14:creationId xmlns:p14="http://schemas.microsoft.com/office/powerpoint/2010/main" val="11220568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String properties and Methods</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pPr lvl="1"/>
            <a:r>
              <a:rPr lang="en-US" sz="3200" dirty="0"/>
              <a:t>length e.g., </a:t>
            </a:r>
            <a:r>
              <a:rPr lang="en-US" sz="3200" dirty="0" err="1"/>
              <a:t>var</a:t>
            </a:r>
            <a:r>
              <a:rPr lang="en-US" sz="3200" dirty="0"/>
              <a:t> </a:t>
            </a:r>
            <a:r>
              <a:rPr lang="en-US" sz="3200" dirty="0" err="1"/>
              <a:t>len</a:t>
            </a:r>
            <a:r>
              <a:rPr lang="en-US" sz="3200" dirty="0"/>
              <a:t> = str1.length;</a:t>
            </a:r>
          </a:p>
          <a:p>
            <a:pPr lvl="1"/>
            <a:r>
              <a:rPr lang="en-US" sz="3200" dirty="0" err="1"/>
              <a:t>var</a:t>
            </a:r>
            <a:r>
              <a:rPr lang="en-US" sz="3200" dirty="0"/>
              <a:t> </a:t>
            </a:r>
            <a:r>
              <a:rPr lang="en-US" sz="3200" dirty="0" err="1"/>
              <a:t>str</a:t>
            </a:r>
            <a:r>
              <a:rPr lang="en-US" sz="3200" dirty="0"/>
              <a:t>=“George”;</a:t>
            </a:r>
          </a:p>
          <a:p>
            <a:pPr lvl="1"/>
            <a:r>
              <a:rPr lang="en-US" sz="3200" dirty="0" err="1"/>
              <a:t>var</a:t>
            </a:r>
            <a:r>
              <a:rPr lang="en-US" sz="3200" dirty="0"/>
              <a:t> </a:t>
            </a:r>
            <a:r>
              <a:rPr lang="en-US" sz="3200" dirty="0" err="1"/>
              <a:t>len</a:t>
            </a:r>
            <a:r>
              <a:rPr lang="en-US" sz="3200" dirty="0"/>
              <a:t> = str1.length;	//len→6</a:t>
            </a:r>
          </a:p>
          <a:p>
            <a:pPr lvl="1"/>
            <a:r>
              <a:rPr lang="en-US" sz="3200" dirty="0" err="1"/>
              <a:t>charAt</a:t>
            </a:r>
            <a:r>
              <a:rPr lang="en-US" sz="3200" dirty="0"/>
              <a:t>(position)	e.g., </a:t>
            </a:r>
            <a:r>
              <a:rPr lang="en-US" sz="3200" dirty="0" err="1"/>
              <a:t>str.charAt</a:t>
            </a:r>
            <a:r>
              <a:rPr lang="en-US" sz="3200" dirty="0"/>
              <a:t>(3)	//r</a:t>
            </a:r>
          </a:p>
          <a:p>
            <a:pPr lvl="1"/>
            <a:r>
              <a:rPr lang="en-US" sz="3200" dirty="0" err="1"/>
              <a:t>indexOf</a:t>
            </a:r>
            <a:r>
              <a:rPr lang="en-US" sz="3200" dirty="0"/>
              <a:t>(string)	e.g., </a:t>
            </a:r>
            <a:r>
              <a:rPr lang="en-US" sz="3200" dirty="0" err="1"/>
              <a:t>str.indexOf</a:t>
            </a:r>
            <a:r>
              <a:rPr lang="en-US" sz="3200" dirty="0"/>
              <a:t>(‘o’)	//2</a:t>
            </a:r>
          </a:p>
          <a:p>
            <a:pPr lvl="1"/>
            <a:r>
              <a:rPr lang="en-US" sz="3200" dirty="0"/>
              <a:t>substring(from, </a:t>
            </a:r>
            <a:r>
              <a:rPr lang="en-US" sz="3200" dirty="0" smtClean="0"/>
              <a:t>to)e.g</a:t>
            </a:r>
            <a:r>
              <a:rPr lang="en-US" sz="3200" dirty="0"/>
              <a:t>., </a:t>
            </a:r>
            <a:r>
              <a:rPr lang="en-US" sz="3200" dirty="0" err="1"/>
              <a:t>str.substring</a:t>
            </a:r>
            <a:r>
              <a:rPr lang="en-US" sz="3200" dirty="0"/>
              <a:t>(2,4)	//org</a:t>
            </a:r>
          </a:p>
          <a:p>
            <a:pPr lvl="1"/>
            <a:r>
              <a:rPr lang="en-US" sz="3200" dirty="0" err="1"/>
              <a:t>toLowerCase</a:t>
            </a:r>
            <a:r>
              <a:rPr lang="en-US" sz="3200" dirty="0" smtClean="0"/>
              <a:t>()e.g</a:t>
            </a:r>
            <a:r>
              <a:rPr lang="en-US" sz="3200" dirty="0"/>
              <a:t>., </a:t>
            </a:r>
            <a:r>
              <a:rPr lang="en-US" sz="3200" dirty="0" err="1"/>
              <a:t>str.toLowerCase</a:t>
            </a:r>
            <a:r>
              <a:rPr lang="en-US" sz="3200" dirty="0"/>
              <a:t>()	//</a:t>
            </a:r>
            <a:r>
              <a:rPr lang="en-US" sz="3200" dirty="0" err="1"/>
              <a:t>george</a:t>
            </a:r>
            <a:endParaRPr lang="en-US" sz="3200" dirty="0"/>
          </a:p>
          <a:p>
            <a:pPr marL="0" indent="0">
              <a:buNone/>
            </a:pPr>
            <a:r>
              <a:rPr lang="en-US" dirty="0"/>
              <a:t/>
            </a:r>
            <a:br>
              <a:rPr lang="en-US" dirty="0"/>
            </a:br>
            <a:endParaRPr lang="en-US" dirty="0"/>
          </a:p>
        </p:txBody>
      </p:sp>
    </p:spTree>
    <p:extLst>
      <p:ext uri="{BB962C8B-B14F-4D97-AF65-F5344CB8AC3E}">
        <p14:creationId xmlns:p14="http://schemas.microsoft.com/office/powerpoint/2010/main" val="15483407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statement</a:t>
            </a:r>
            <a:r>
              <a:rPr lang="en-US" dirty="0"/>
              <a:t/>
            </a:r>
            <a:br>
              <a:rPr lang="en-US" dirty="0"/>
            </a:br>
            <a:endParaRPr lang="en-US" dirty="0"/>
          </a:p>
        </p:txBody>
      </p:sp>
      <p:pic>
        <p:nvPicPr>
          <p:cNvPr id="10" name="image122.jpeg"/>
          <p:cNvPicPr>
            <a:picLocks noGrp="1"/>
          </p:cNvPicPr>
          <p:nvPr>
            <p:ph idx="1"/>
          </p:nvPr>
        </p:nvPicPr>
        <p:blipFill>
          <a:blip r:embed="rId2" cstate="print"/>
          <a:stretch>
            <a:fillRect/>
          </a:stretch>
        </p:blipFill>
        <p:spPr>
          <a:xfrm>
            <a:off x="1162594" y="1397726"/>
            <a:ext cx="8210006" cy="4079943"/>
          </a:xfrm>
          <a:prstGeom prst="rect">
            <a:avLst/>
          </a:prstGeom>
        </p:spPr>
      </p:pic>
    </p:spTree>
    <p:extLst>
      <p:ext uri="{BB962C8B-B14F-4D97-AF65-F5344CB8AC3E}">
        <p14:creationId xmlns:p14="http://schemas.microsoft.com/office/powerpoint/2010/main" val="24533426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endParaRPr lang="en-US" dirty="0"/>
          </a:p>
        </p:txBody>
      </p:sp>
      <p:sp>
        <p:nvSpPr>
          <p:cNvPr id="3" name="Content Placeholder 2"/>
          <p:cNvSpPr>
            <a:spLocks noGrp="1"/>
          </p:cNvSpPr>
          <p:nvPr>
            <p:ph idx="1"/>
          </p:nvPr>
        </p:nvSpPr>
        <p:spPr>
          <a:xfrm>
            <a:off x="838200" y="783771"/>
            <a:ext cx="10515600" cy="5393192"/>
          </a:xfrm>
        </p:spPr>
        <p:txBody>
          <a:bodyPr>
            <a:normAutofit/>
          </a:bodyPr>
          <a:lstStyle/>
          <a:p>
            <a:pPr marL="0" indent="0" algn="ctr">
              <a:buNone/>
            </a:pPr>
            <a:r>
              <a:rPr lang="en-US" sz="4000" b="1" dirty="0"/>
              <a:t>Decision Making</a:t>
            </a:r>
            <a:endParaRPr lang="en-US" sz="4000" dirty="0"/>
          </a:p>
        </p:txBody>
      </p:sp>
    </p:spTree>
    <p:extLst>
      <p:ext uri="{BB962C8B-B14F-4D97-AF65-F5344CB8AC3E}">
        <p14:creationId xmlns:p14="http://schemas.microsoft.com/office/powerpoint/2010/main" val="11051532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Conditional statement</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1" algn="just"/>
            <a:r>
              <a:rPr lang="en-US" sz="3600" dirty="0"/>
              <a:t>if statement - use this statement if you want to execute some code only if a specified condition is true</a:t>
            </a:r>
          </a:p>
          <a:p>
            <a:pPr lvl="1" algn="just"/>
            <a:r>
              <a:rPr lang="en-US" sz="3600" dirty="0" smtClean="0"/>
              <a:t>if</a:t>
            </a:r>
            <a:r>
              <a:rPr lang="en-US" sz="3600" dirty="0"/>
              <a:t>...else statement - use this statement if you want to execute some code if the condition is true and another code if the condition is false</a:t>
            </a:r>
          </a:p>
          <a:p>
            <a:pPr marL="0" indent="0">
              <a:buNone/>
            </a:pPr>
            <a:r>
              <a:rPr lang="en-US" sz="3600" dirty="0"/>
              <a:t/>
            </a:r>
            <a:br>
              <a:rPr lang="en-US" sz="3600" dirty="0"/>
            </a:br>
            <a:endParaRPr lang="en-US" sz="3600" dirty="0"/>
          </a:p>
        </p:txBody>
      </p:sp>
    </p:spTree>
    <p:extLst>
      <p:ext uri="{BB962C8B-B14F-4D97-AF65-F5344CB8AC3E}">
        <p14:creationId xmlns:p14="http://schemas.microsoft.com/office/powerpoint/2010/main" val="2291663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4"/>
            <a:ext cx="10515600" cy="4784181"/>
          </a:xfrm>
        </p:spPr>
        <p:txBody>
          <a:bodyPr/>
          <a:lstStyle/>
          <a:p>
            <a:endParaRPr lang="en-US" dirty="0"/>
          </a:p>
        </p:txBody>
      </p:sp>
      <p:sp>
        <p:nvSpPr>
          <p:cNvPr id="4"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0" y="-39188"/>
            <a:ext cx="11939451" cy="5551714"/>
            <a:chOff x="0" y="0"/>
            <a:chExt cx="15886" cy="6321"/>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 y="3760"/>
              <a:ext cx="9166" cy="25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886" cy="37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6053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lgn="just"/>
            <a:r>
              <a:rPr lang="en-US" sz="3600" dirty="0"/>
              <a:t>if...else if....else statement - use this statement if you want to select one </a:t>
            </a:r>
            <a:r>
              <a:rPr lang="en-US" sz="3600" dirty="0" smtClean="0"/>
              <a:t>of</a:t>
            </a:r>
            <a:r>
              <a:rPr lang="en-US" sz="3600" dirty="0"/>
              <a:t> </a:t>
            </a:r>
            <a:r>
              <a:rPr lang="en-US" sz="3600" dirty="0" smtClean="0"/>
              <a:t>many </a:t>
            </a:r>
            <a:r>
              <a:rPr lang="en-US" sz="3600" dirty="0"/>
              <a:t>blocks of code to be executed</a:t>
            </a:r>
          </a:p>
          <a:p>
            <a:pPr lvl="1" algn="just"/>
            <a:r>
              <a:rPr lang="en-US" sz="3600" dirty="0" smtClean="0"/>
              <a:t>switch </a:t>
            </a:r>
            <a:r>
              <a:rPr lang="en-US" sz="3600" dirty="0"/>
              <a:t>statement - use this statement if you want to select one of many blocks of code to be executed .</a:t>
            </a:r>
          </a:p>
          <a:p>
            <a:endParaRPr lang="en-US" dirty="0"/>
          </a:p>
        </p:txBody>
      </p:sp>
    </p:spTree>
    <p:extLst>
      <p:ext uri="{BB962C8B-B14F-4D97-AF65-F5344CB8AC3E}">
        <p14:creationId xmlns:p14="http://schemas.microsoft.com/office/powerpoint/2010/main" val="6738730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r>
              <a:rPr lang="en-US" sz="3600" dirty="0"/>
              <a:t>if (condition)</a:t>
            </a:r>
          </a:p>
          <a:p>
            <a:r>
              <a:rPr lang="en-US" sz="3600" dirty="0"/>
              <a:t>{</a:t>
            </a:r>
          </a:p>
          <a:p>
            <a:r>
              <a:rPr lang="en-US" sz="3600" dirty="0"/>
              <a:t>code to be executed if condition is true</a:t>
            </a:r>
          </a:p>
          <a:p>
            <a:r>
              <a:rPr lang="en-US" sz="3600" dirty="0" smtClean="0"/>
              <a:t>}</a:t>
            </a:r>
          </a:p>
          <a:p>
            <a:endParaRPr lang="en-US" dirty="0"/>
          </a:p>
          <a:p>
            <a:endParaRPr lang="en-US" dirty="0"/>
          </a:p>
        </p:txBody>
      </p:sp>
    </p:spTree>
    <p:extLst>
      <p:ext uri="{BB962C8B-B14F-4D97-AF65-F5344CB8AC3E}">
        <p14:creationId xmlns:p14="http://schemas.microsoft.com/office/powerpoint/2010/main" val="9921434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lgn="just"/>
            <a:r>
              <a:rPr lang="en-US" sz="3200" dirty="0"/>
              <a:t>JavaScript’s if statement that allows a script to make a decision based on </a:t>
            </a:r>
            <a:r>
              <a:rPr lang="en-US" sz="3200" dirty="0" smtClean="0"/>
              <a:t>the truth </a:t>
            </a:r>
            <a:r>
              <a:rPr lang="en-US" sz="3200" dirty="0"/>
              <a:t>or falsity of a condition.</a:t>
            </a:r>
          </a:p>
          <a:p>
            <a:pPr lvl="1" algn="just"/>
            <a:r>
              <a:rPr lang="en-US" sz="3200" dirty="0" smtClean="0"/>
              <a:t>If </a:t>
            </a:r>
            <a:r>
              <a:rPr lang="en-US" sz="3200" dirty="0"/>
              <a:t>the condition is met (i.e., the condition is true), the statement in the body of the if statement is executed</a:t>
            </a:r>
            <a:r>
              <a:rPr lang="en-US" dirty="0"/>
              <a:t>.</a:t>
            </a:r>
            <a:endParaRPr lang="en-US" sz="1100" dirty="0"/>
          </a:p>
          <a:p>
            <a:endParaRPr lang="en-US" dirty="0"/>
          </a:p>
        </p:txBody>
      </p:sp>
    </p:spTree>
    <p:extLst>
      <p:ext uri="{BB962C8B-B14F-4D97-AF65-F5344CB8AC3E}">
        <p14:creationId xmlns:p14="http://schemas.microsoft.com/office/powerpoint/2010/main" val="25540283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1" algn="just"/>
            <a:r>
              <a:rPr lang="en-US" sz="3600" dirty="0"/>
              <a:t>If the condition is not met (i.e., the condition is false), the statement in </a:t>
            </a:r>
            <a:r>
              <a:rPr lang="en-US" sz="3600" dirty="0" smtClean="0"/>
              <a:t>the</a:t>
            </a:r>
            <a:r>
              <a:rPr lang="en-US" sz="3600" dirty="0"/>
              <a:t> </a:t>
            </a:r>
            <a:r>
              <a:rPr lang="en-US" sz="3600" dirty="0" smtClean="0"/>
              <a:t>body </a:t>
            </a:r>
            <a:r>
              <a:rPr lang="en-US" sz="3600" dirty="0"/>
              <a:t>of the if statement is not executed.</a:t>
            </a:r>
          </a:p>
          <a:p>
            <a:pPr lvl="1" algn="just"/>
            <a:r>
              <a:rPr lang="en-US" sz="3600" dirty="0"/>
              <a:t>conditions in if statements can be formed by using the equality operators and relational operators</a:t>
            </a:r>
          </a:p>
          <a:p>
            <a:pPr algn="just"/>
            <a:endParaRPr lang="en-US" sz="3600" dirty="0"/>
          </a:p>
        </p:txBody>
      </p:sp>
    </p:spTree>
    <p:extLst>
      <p:ext uri="{BB962C8B-B14F-4D97-AF65-F5344CB8AC3E}">
        <p14:creationId xmlns:p14="http://schemas.microsoft.com/office/powerpoint/2010/main" val="13691225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23.jpeg"/>
          <p:cNvPicPr>
            <a:picLocks noGrp="1"/>
          </p:cNvPicPr>
          <p:nvPr>
            <p:ph idx="1"/>
          </p:nvPr>
        </p:nvPicPr>
        <p:blipFill>
          <a:blip r:embed="rId2" cstate="print"/>
          <a:stretch>
            <a:fillRect/>
          </a:stretch>
        </p:blipFill>
        <p:spPr>
          <a:xfrm>
            <a:off x="613955" y="365125"/>
            <a:ext cx="10959736" cy="5811838"/>
          </a:xfrm>
          <a:prstGeom prst="rect">
            <a:avLst/>
          </a:prstGeom>
        </p:spPr>
      </p:pic>
    </p:spTree>
    <p:extLst>
      <p:ext uri="{BB962C8B-B14F-4D97-AF65-F5344CB8AC3E}">
        <p14:creationId xmlns:p14="http://schemas.microsoft.com/office/powerpoint/2010/main" val="20454303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372394" y="1982380"/>
            <a:ext cx="10515600" cy="6035350"/>
          </a:xfrm>
        </p:spPr>
        <p:txBody>
          <a:bodyPr/>
          <a:lstStyle/>
          <a:p>
            <a:endParaRPr lang="en-US" dirty="0"/>
          </a:p>
        </p:txBody>
      </p:sp>
      <p:grpSp>
        <p:nvGrpSpPr>
          <p:cNvPr id="4" name="Group 2"/>
          <p:cNvGrpSpPr>
            <a:grpSpLocks/>
          </p:cNvGrpSpPr>
          <p:nvPr/>
        </p:nvGrpSpPr>
        <p:grpSpPr bwMode="auto">
          <a:xfrm>
            <a:off x="400594" y="0"/>
            <a:ext cx="12047538" cy="6714308"/>
            <a:chOff x="0" y="222"/>
            <a:chExt cx="18972" cy="744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1"/>
              <a:ext cx="10731" cy="4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7" y="221"/>
              <a:ext cx="8235" cy="349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7" y="3867"/>
              <a:ext cx="8055" cy="3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 y="5141"/>
              <a:ext cx="8417" cy="25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36686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IF ELSE</a:t>
            </a:r>
            <a:r>
              <a:rPr lang="en-US" dirty="0"/>
              <a:t/>
            </a:r>
            <a:br>
              <a:rPr lang="en-US" dirty="0"/>
            </a:br>
            <a:endParaRPr lang="en-US" dirty="0"/>
          </a:p>
        </p:txBody>
      </p:sp>
      <p:sp>
        <p:nvSpPr>
          <p:cNvPr id="3" name="Content Placeholder 2"/>
          <p:cNvSpPr>
            <a:spLocks noGrp="1"/>
          </p:cNvSpPr>
          <p:nvPr>
            <p:ph idx="1"/>
          </p:nvPr>
        </p:nvSpPr>
        <p:spPr/>
        <p:txBody>
          <a:bodyPr>
            <a:noAutofit/>
          </a:bodyPr>
          <a:lstStyle/>
          <a:p>
            <a:pPr lvl="1"/>
            <a:r>
              <a:rPr lang="en-US" sz="3200" dirty="0"/>
              <a:t>if (condition)</a:t>
            </a:r>
          </a:p>
          <a:p>
            <a:r>
              <a:rPr lang="en-US" sz="3200" dirty="0"/>
              <a:t>{ </a:t>
            </a:r>
            <a:endParaRPr lang="en-US" sz="3200" dirty="0" smtClean="0"/>
          </a:p>
          <a:p>
            <a:r>
              <a:rPr lang="en-US" sz="3200" dirty="0" smtClean="0"/>
              <a:t>code </a:t>
            </a:r>
            <a:r>
              <a:rPr lang="en-US" sz="3200" dirty="0"/>
              <a:t>to be executed if condition is true</a:t>
            </a:r>
          </a:p>
          <a:p>
            <a:r>
              <a:rPr lang="en-US" sz="3200" dirty="0"/>
              <a:t>}</a:t>
            </a:r>
          </a:p>
          <a:p>
            <a:r>
              <a:rPr lang="en-US" sz="3200" dirty="0"/>
              <a:t>else</a:t>
            </a:r>
          </a:p>
          <a:p>
            <a:r>
              <a:rPr lang="en-US" sz="3200" dirty="0"/>
              <a:t>{ </a:t>
            </a:r>
            <a:endParaRPr lang="en-US" sz="3200" dirty="0" smtClean="0"/>
          </a:p>
          <a:p>
            <a:r>
              <a:rPr lang="en-US" sz="3200" dirty="0" smtClean="0"/>
              <a:t>code </a:t>
            </a:r>
            <a:r>
              <a:rPr lang="en-US" sz="3200" dirty="0"/>
              <a:t>to be executed if condition is not true</a:t>
            </a:r>
          </a:p>
          <a:p>
            <a:r>
              <a:rPr lang="en-US" sz="3200" dirty="0"/>
              <a:t>}</a:t>
            </a:r>
          </a:p>
        </p:txBody>
      </p:sp>
    </p:spTree>
    <p:extLst>
      <p:ext uri="{BB962C8B-B14F-4D97-AF65-F5344CB8AC3E}">
        <p14:creationId xmlns:p14="http://schemas.microsoft.com/office/powerpoint/2010/main" val="34297541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1" algn="just"/>
            <a:r>
              <a:rPr lang="en-US" sz="3200" dirty="0"/>
              <a:t>JavaScript’s if statement that allows a script to make a decision based on </a:t>
            </a:r>
            <a:r>
              <a:rPr lang="en-US" sz="3200" dirty="0" smtClean="0"/>
              <a:t>the</a:t>
            </a:r>
            <a:r>
              <a:rPr lang="en-US" sz="3200" dirty="0"/>
              <a:t> </a:t>
            </a:r>
            <a:r>
              <a:rPr lang="en-US" sz="3200" dirty="0" smtClean="0"/>
              <a:t>truth </a:t>
            </a:r>
            <a:r>
              <a:rPr lang="en-US" sz="3200" dirty="0"/>
              <a:t>or falsity of a condition.</a:t>
            </a:r>
          </a:p>
          <a:p>
            <a:pPr lvl="1" algn="just"/>
            <a:r>
              <a:rPr lang="en-US" sz="3200" dirty="0"/>
              <a:t>If the condition is met (i.e., the condition is true), the statement in the body </a:t>
            </a:r>
            <a:r>
              <a:rPr lang="en-US" sz="3200" dirty="0" smtClean="0"/>
              <a:t>of</a:t>
            </a:r>
            <a:r>
              <a:rPr lang="en-US" sz="3200" dirty="0"/>
              <a:t> </a:t>
            </a:r>
            <a:r>
              <a:rPr lang="en-US" sz="3200" dirty="0" smtClean="0"/>
              <a:t>the </a:t>
            </a:r>
            <a:r>
              <a:rPr lang="en-US" sz="3200" dirty="0"/>
              <a:t>if statement is executed.</a:t>
            </a:r>
          </a:p>
          <a:p>
            <a:pPr lvl="1" algn="just"/>
            <a:r>
              <a:rPr lang="en-US" sz="3200" dirty="0"/>
              <a:t>If the condition is not met (i.e., the condition is false), the statement in the body of the else block is executed.</a:t>
            </a:r>
          </a:p>
          <a:p>
            <a:pPr marL="0" indent="0" algn="just">
              <a:buNone/>
            </a:pPr>
            <a:r>
              <a:rPr lang="en-US" sz="3200" dirty="0"/>
              <a:t/>
            </a:r>
            <a:br>
              <a:rPr lang="en-US" sz="3200" dirty="0"/>
            </a:br>
            <a:endParaRPr lang="en-US" sz="3200" dirty="0"/>
          </a:p>
        </p:txBody>
      </p:sp>
    </p:spTree>
    <p:extLst>
      <p:ext uri="{BB962C8B-B14F-4D97-AF65-F5344CB8AC3E}">
        <p14:creationId xmlns:p14="http://schemas.microsoft.com/office/powerpoint/2010/main" val="11564221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29.png"/>
          <p:cNvPicPr>
            <a:picLocks noGrp="1"/>
          </p:cNvPicPr>
          <p:nvPr>
            <p:ph idx="1"/>
          </p:nvPr>
        </p:nvPicPr>
        <p:blipFill>
          <a:blip r:embed="rId2" cstate="print"/>
          <a:stretch>
            <a:fillRect/>
          </a:stretch>
        </p:blipFill>
        <p:spPr>
          <a:xfrm>
            <a:off x="365761" y="1567543"/>
            <a:ext cx="11351622" cy="4284617"/>
          </a:xfrm>
          <a:prstGeom prst="rect">
            <a:avLst/>
          </a:prstGeom>
        </p:spPr>
      </p:pic>
    </p:spTree>
    <p:extLst>
      <p:ext uri="{BB962C8B-B14F-4D97-AF65-F5344CB8AC3E}">
        <p14:creationId xmlns:p14="http://schemas.microsoft.com/office/powerpoint/2010/main" val="40564488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151708" y="1969316"/>
            <a:ext cx="10515600" cy="4351338"/>
          </a:xfrm>
        </p:spPr>
        <p:txBody>
          <a:bodyPr/>
          <a:lstStyle/>
          <a:p>
            <a:endParaRPr lang="en-US" dirty="0"/>
          </a:p>
        </p:txBody>
      </p:sp>
      <p:grpSp>
        <p:nvGrpSpPr>
          <p:cNvPr id="4" name="Group 2"/>
          <p:cNvGrpSpPr>
            <a:grpSpLocks/>
          </p:cNvGrpSpPr>
          <p:nvPr/>
        </p:nvGrpSpPr>
        <p:grpSpPr bwMode="auto">
          <a:xfrm>
            <a:off x="-2513291" y="3307783"/>
            <a:ext cx="11307763" cy="1971675"/>
            <a:chOff x="961" y="50"/>
            <a:chExt cx="17807" cy="3106"/>
          </a:xfrm>
        </p:grpSpPr>
        <p:sp>
          <p:nvSpPr>
            <p:cNvPr id="5" name="Line 3"/>
            <p:cNvSpPr>
              <a:spLocks noChangeShapeType="1"/>
            </p:cNvSpPr>
            <p:nvPr/>
          </p:nvSpPr>
          <p:spPr bwMode="auto">
            <a:xfrm>
              <a:off x="961" y="1645"/>
              <a:ext cx="17280" cy="0"/>
            </a:xfrm>
            <a:prstGeom prst="line">
              <a:avLst/>
            </a:prstGeom>
            <a:noFill/>
            <a:ln w="19812">
              <a:solidFill>
                <a:srgbClr val="FFD2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3" y="504"/>
              <a:ext cx="1004" cy="97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8" y="50"/>
              <a:ext cx="7920" cy="31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03303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to embed JavaScript in an HTML document</a:t>
            </a:r>
            <a:r>
              <a:rPr lang="en-US" dirty="0"/>
              <a:t/>
            </a:r>
            <a:br>
              <a:rPr lang="en-US" dirty="0"/>
            </a:br>
            <a:endParaRPr lang="en-US" dirty="0"/>
          </a:p>
        </p:txBody>
      </p:sp>
      <p:sp>
        <p:nvSpPr>
          <p:cNvPr id="3" name="Content Placeholder 2"/>
          <p:cNvSpPr>
            <a:spLocks noGrp="1"/>
          </p:cNvSpPr>
          <p:nvPr>
            <p:ph idx="1"/>
          </p:nvPr>
        </p:nvSpPr>
        <p:spPr/>
        <p:txBody>
          <a:bodyPr/>
          <a:lstStyle/>
          <a:p>
            <a:pPr lvl="0"/>
            <a:r>
              <a:rPr lang="en-US" dirty="0"/>
              <a:t>When a JavaScript script is encountered in the HTML document, the browser uses its </a:t>
            </a:r>
            <a:r>
              <a:rPr lang="en-US" dirty="0" smtClean="0"/>
              <a:t>JavaScript interpreter </a:t>
            </a:r>
            <a:r>
              <a:rPr lang="en-US" dirty="0"/>
              <a:t>to “execute” the script.</a:t>
            </a:r>
          </a:p>
          <a:p>
            <a:pPr lvl="0"/>
            <a:r>
              <a:rPr lang="en-US" dirty="0"/>
              <a:t>Output from the script becomes the next markup to be rendered.</a:t>
            </a:r>
          </a:p>
          <a:p>
            <a:pPr lvl="0"/>
            <a:r>
              <a:rPr lang="en-US" dirty="0" smtClean="0"/>
              <a:t>When </a:t>
            </a:r>
            <a:r>
              <a:rPr lang="en-US" dirty="0"/>
              <a:t>the end of the script is reached, the browser goes back to reading the HTML document and displaying its content.</a:t>
            </a:r>
          </a:p>
          <a:p>
            <a:pPr lvl="0"/>
            <a:r>
              <a:rPr lang="en-US" dirty="0"/>
              <a:t>There are two different ways to embed JavaScript in an HTML document:</a:t>
            </a:r>
          </a:p>
          <a:p>
            <a:r>
              <a:rPr lang="en-US" dirty="0"/>
              <a:t>– implicitly and explicitly.</a:t>
            </a:r>
          </a:p>
          <a:p>
            <a:endParaRPr lang="en-US" dirty="0"/>
          </a:p>
        </p:txBody>
      </p:sp>
    </p:spTree>
    <p:extLst>
      <p:ext uri="{BB962C8B-B14F-4D97-AF65-F5344CB8AC3E}">
        <p14:creationId xmlns:p14="http://schemas.microsoft.com/office/powerpoint/2010/main" val="25130951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112520" y="1883900"/>
            <a:ext cx="10515600" cy="4974100"/>
          </a:xfrm>
        </p:spPr>
        <p:txBody>
          <a:bodyPr/>
          <a:lstStyle/>
          <a:p>
            <a:endParaRPr lang="en-US" dirty="0"/>
          </a:p>
        </p:txBody>
      </p:sp>
      <p:sp>
        <p:nvSpPr>
          <p:cNvPr id="4" name="Rectangle 5"/>
          <p:cNvSpPr>
            <a:spLocks noChangeArrowheads="1"/>
          </p:cNvSpPr>
          <p:nvPr/>
        </p:nvSpPr>
        <p:spPr bwMode="auto">
          <a:xfrm>
            <a:off x="274320" y="58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274320" y="1997537"/>
            <a:ext cx="11586754" cy="4298760"/>
            <a:chOff x="0" y="0"/>
            <a:chExt cx="8100" cy="6533"/>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60" cy="156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9"/>
              <a:ext cx="8069" cy="33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 y="4941"/>
              <a:ext cx="8072" cy="15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55588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ELSE IF STATEMENT</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a:t>Use the else if statement to specify a new condition if the first condition is false.</a:t>
            </a:r>
          </a:p>
          <a:p>
            <a:pPr lvl="0"/>
            <a:r>
              <a:rPr lang="en-US" dirty="0"/>
              <a:t>Syntax</a:t>
            </a:r>
          </a:p>
          <a:p>
            <a:r>
              <a:rPr lang="en-US" dirty="0"/>
              <a:t>if (condition1)</a:t>
            </a:r>
          </a:p>
          <a:p>
            <a:r>
              <a:rPr lang="en-US" dirty="0"/>
              <a:t>{ </a:t>
            </a:r>
          </a:p>
          <a:p>
            <a:r>
              <a:rPr lang="en-US" dirty="0"/>
              <a:t>block of code to be executed if condition1 is true </a:t>
            </a:r>
          </a:p>
          <a:p>
            <a:r>
              <a:rPr lang="en-US" dirty="0"/>
              <a:t>} </a:t>
            </a:r>
          </a:p>
          <a:p>
            <a:endParaRPr lang="en-US" dirty="0"/>
          </a:p>
        </p:txBody>
      </p:sp>
    </p:spTree>
    <p:extLst>
      <p:ext uri="{BB962C8B-B14F-4D97-AF65-F5344CB8AC3E}">
        <p14:creationId xmlns:p14="http://schemas.microsoft.com/office/powerpoint/2010/main" val="26633315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else </a:t>
            </a:r>
            <a:r>
              <a:rPr lang="en-US" dirty="0"/>
              <a:t>if (condition2)</a:t>
            </a:r>
          </a:p>
          <a:p>
            <a:r>
              <a:rPr lang="en-US" dirty="0" smtClean="0"/>
              <a:t>{</a:t>
            </a:r>
          </a:p>
          <a:p>
            <a:r>
              <a:rPr lang="en-US" dirty="0" smtClean="0"/>
              <a:t> </a:t>
            </a:r>
            <a:r>
              <a:rPr lang="en-US" dirty="0"/>
              <a:t>block of code to be executed if the condition1 is false and condition2 is true </a:t>
            </a:r>
            <a:endParaRPr lang="en-US" dirty="0" smtClean="0"/>
          </a:p>
          <a:p>
            <a:r>
              <a:rPr lang="en-US" dirty="0" smtClean="0"/>
              <a:t>} </a:t>
            </a:r>
          </a:p>
          <a:p>
            <a:r>
              <a:rPr lang="en-US" dirty="0" smtClean="0"/>
              <a:t>else</a:t>
            </a:r>
            <a:endParaRPr lang="en-US" dirty="0"/>
          </a:p>
          <a:p>
            <a:r>
              <a:rPr lang="en-US" dirty="0"/>
              <a:t>{ </a:t>
            </a:r>
            <a:endParaRPr lang="en-US" dirty="0" smtClean="0"/>
          </a:p>
          <a:p>
            <a:r>
              <a:rPr lang="en-US" dirty="0" smtClean="0"/>
              <a:t>block </a:t>
            </a:r>
            <a:r>
              <a:rPr lang="en-US" dirty="0"/>
              <a:t>of code to be executed if the condition1 is false and condition2 is </a:t>
            </a:r>
            <a:r>
              <a:rPr lang="en-US" dirty="0" smtClean="0"/>
              <a:t>false</a:t>
            </a:r>
          </a:p>
          <a:p>
            <a:r>
              <a:rPr lang="en-US" dirty="0" smtClean="0"/>
              <a:t> </a:t>
            </a:r>
            <a:r>
              <a:rPr lang="en-US" dirty="0"/>
              <a:t>}</a:t>
            </a:r>
          </a:p>
          <a:p>
            <a:endParaRPr lang="en-US" dirty="0"/>
          </a:p>
        </p:txBody>
      </p:sp>
    </p:spTree>
    <p:extLst>
      <p:ext uri="{BB962C8B-B14F-4D97-AF65-F5344CB8AC3E}">
        <p14:creationId xmlns:p14="http://schemas.microsoft.com/office/powerpoint/2010/main" val="2862741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Conditional Operator (?:)</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a:t>JavaScript provides an operator, called the conditional operator (?:), that’s closely related to the if…else statement.</a:t>
            </a:r>
          </a:p>
          <a:p>
            <a:pPr lvl="0"/>
            <a:r>
              <a:rPr lang="en-US" dirty="0"/>
              <a:t>The operator ?: is JavaScript’s only ternary operator—it takes three operands. </a:t>
            </a:r>
            <a:endParaRPr lang="en-US" dirty="0" smtClean="0"/>
          </a:p>
          <a:p>
            <a:pPr lvl="0"/>
            <a:r>
              <a:rPr lang="en-US" dirty="0" smtClean="0"/>
              <a:t>The </a:t>
            </a:r>
            <a:r>
              <a:rPr lang="en-US" dirty="0"/>
              <a:t>operands together with the ?: form a conditional expression</a:t>
            </a:r>
            <a:r>
              <a:rPr lang="en-US" dirty="0" smtClean="0"/>
              <a:t>.</a:t>
            </a:r>
            <a:endParaRPr lang="en-US" dirty="0"/>
          </a:p>
        </p:txBody>
      </p:sp>
    </p:spTree>
    <p:extLst>
      <p:ext uri="{BB962C8B-B14F-4D97-AF65-F5344CB8AC3E}">
        <p14:creationId xmlns:p14="http://schemas.microsoft.com/office/powerpoint/2010/main" val="17963339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first operand is a Boolean expression, the second is the value for the conditional expression if the expression evaluates to true and the third is the value for the conditional expression if the expression evaluates to false.</a:t>
            </a:r>
          </a:p>
          <a:p>
            <a:r>
              <a:rPr lang="en-US" dirty="0" err="1"/>
              <a:t>document.writeln</a:t>
            </a:r>
            <a:r>
              <a:rPr lang="en-US" dirty="0"/>
              <a:t>( </a:t>
            </a:r>
            <a:r>
              <a:rPr lang="en-US" dirty="0" err="1"/>
              <a:t>studentGrade</a:t>
            </a:r>
            <a:r>
              <a:rPr lang="en-US" dirty="0"/>
              <a:t> &gt;= 60 ? "Passed" : "Failed" );</a:t>
            </a:r>
          </a:p>
          <a:p>
            <a:pPr lvl="0"/>
            <a:r>
              <a:rPr lang="en-US" dirty="0"/>
              <a:t>A conditional expression that evaluates to the string "Passed" if the condition </a:t>
            </a:r>
            <a:r>
              <a:rPr lang="en-US" dirty="0" err="1"/>
              <a:t>studentGrade</a:t>
            </a:r>
            <a:r>
              <a:rPr lang="en-US" dirty="0"/>
              <a:t> &gt;= 60 is true and evaluates to the string "Failed" if the condition is false</a:t>
            </a:r>
          </a:p>
          <a:p>
            <a:endParaRPr lang="en-US" dirty="0"/>
          </a:p>
          <a:p>
            <a:endParaRPr lang="en-US" dirty="0"/>
          </a:p>
        </p:txBody>
      </p:sp>
    </p:spTree>
    <p:extLst>
      <p:ext uri="{BB962C8B-B14F-4D97-AF65-F5344CB8AC3E}">
        <p14:creationId xmlns:p14="http://schemas.microsoft.com/office/powerpoint/2010/main" val="31598402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ELSE IF STATEMENT</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sp>
        <p:nvSpPr>
          <p:cNvPr id="4"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p:cNvGrpSpPr>
            <a:grpSpLocks/>
          </p:cNvGrpSpPr>
          <p:nvPr/>
        </p:nvGrpSpPr>
        <p:grpSpPr bwMode="auto">
          <a:xfrm>
            <a:off x="604837" y="325936"/>
            <a:ext cx="11587163" cy="5943147"/>
            <a:chOff x="0" y="0"/>
            <a:chExt cx="18248" cy="7980"/>
          </a:xfrm>
        </p:grpSpPr>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020" cy="5873"/>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0" y="5901"/>
              <a:ext cx="7817" cy="18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940"/>
              <a:ext cx="8055" cy="204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98" y="2923"/>
              <a:ext cx="2897" cy="141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
            <p:cNvSpPr>
              <a:spLocks/>
            </p:cNvSpPr>
            <p:nvPr/>
          </p:nvSpPr>
          <p:spPr bwMode="auto">
            <a:xfrm>
              <a:off x="287" y="1588"/>
              <a:ext cx="12185" cy="5670"/>
            </a:xfrm>
            <a:custGeom>
              <a:avLst/>
              <a:gdLst>
                <a:gd name="T0" fmla="+- 0 689 288"/>
                <a:gd name="T1" fmla="*/ T0 w 12185"/>
                <a:gd name="T2" fmla="+- 0 1590 1588"/>
                <a:gd name="T3" fmla="*/ 1590 h 5670"/>
                <a:gd name="T4" fmla="+- 0 669 288"/>
                <a:gd name="T5" fmla="*/ T4 w 12185"/>
                <a:gd name="T6" fmla="+- 0 1588 1588"/>
                <a:gd name="T7" fmla="*/ 1588 h 5670"/>
                <a:gd name="T8" fmla="+- 0 338 288"/>
                <a:gd name="T9" fmla="*/ T8 w 12185"/>
                <a:gd name="T10" fmla="+- 0 5821 1588"/>
                <a:gd name="T11" fmla="*/ 5821 h 5670"/>
                <a:gd name="T12" fmla="+- 0 288 288"/>
                <a:gd name="T13" fmla="*/ T12 w 12185"/>
                <a:gd name="T14" fmla="+- 0 5818 1588"/>
                <a:gd name="T15" fmla="*/ 5818 h 5670"/>
                <a:gd name="T16" fmla="+- 0 338 288"/>
                <a:gd name="T17" fmla="*/ T16 w 12185"/>
                <a:gd name="T18" fmla="+- 0 5942 1588"/>
                <a:gd name="T19" fmla="*/ 5942 h 5670"/>
                <a:gd name="T20" fmla="+- 0 398 288"/>
                <a:gd name="T21" fmla="*/ T20 w 12185"/>
                <a:gd name="T22" fmla="+- 0 5843 1588"/>
                <a:gd name="T23" fmla="*/ 5843 h 5670"/>
                <a:gd name="T24" fmla="+- 0 408 288"/>
                <a:gd name="T25" fmla="*/ T24 w 12185"/>
                <a:gd name="T26" fmla="+- 0 5827 1588"/>
                <a:gd name="T27" fmla="*/ 5827 h 5670"/>
                <a:gd name="T28" fmla="+- 0 358 288"/>
                <a:gd name="T29" fmla="*/ T28 w 12185"/>
                <a:gd name="T30" fmla="+- 0 5823 1588"/>
                <a:gd name="T31" fmla="*/ 5823 h 5670"/>
                <a:gd name="T32" fmla="+- 0 689 288"/>
                <a:gd name="T33" fmla="*/ T32 w 12185"/>
                <a:gd name="T34" fmla="+- 0 1590 1588"/>
                <a:gd name="T35" fmla="*/ 1590 h 5670"/>
                <a:gd name="T36" fmla="+- 0 10433 288"/>
                <a:gd name="T37" fmla="*/ T36 w 12185"/>
                <a:gd name="T38" fmla="+- 0 7257 1588"/>
                <a:gd name="T39" fmla="*/ 7257 h 5670"/>
                <a:gd name="T40" fmla="+- 0 10407 288"/>
                <a:gd name="T41" fmla="*/ T40 w 12185"/>
                <a:gd name="T42" fmla="+- 0 7205 1588"/>
                <a:gd name="T43" fmla="*/ 7205 h 5670"/>
                <a:gd name="T44" fmla="+- 0 10374 288"/>
                <a:gd name="T45" fmla="*/ T44 w 12185"/>
                <a:gd name="T46" fmla="+- 0 7137 1588"/>
                <a:gd name="T47" fmla="*/ 7137 h 5670"/>
                <a:gd name="T48" fmla="+- 0 10343 288"/>
                <a:gd name="T49" fmla="*/ T48 w 12185"/>
                <a:gd name="T50" fmla="+- 0 7177 1588"/>
                <a:gd name="T51" fmla="*/ 7177 h 5670"/>
                <a:gd name="T52" fmla="+- 0 8624 288"/>
                <a:gd name="T53" fmla="*/ T52 w 12185"/>
                <a:gd name="T54" fmla="+- 0 5865 1588"/>
                <a:gd name="T55" fmla="*/ 5865 h 5670"/>
                <a:gd name="T56" fmla="+- 0 8612 288"/>
                <a:gd name="T57" fmla="*/ T56 w 12185"/>
                <a:gd name="T58" fmla="+- 0 5881 1588"/>
                <a:gd name="T59" fmla="*/ 5881 h 5670"/>
                <a:gd name="T60" fmla="+- 0 10331 288"/>
                <a:gd name="T61" fmla="*/ T60 w 12185"/>
                <a:gd name="T62" fmla="+- 0 7192 1588"/>
                <a:gd name="T63" fmla="*/ 7192 h 5670"/>
                <a:gd name="T64" fmla="+- 0 10301 288"/>
                <a:gd name="T65" fmla="*/ T64 w 12185"/>
                <a:gd name="T66" fmla="+- 0 7232 1588"/>
                <a:gd name="T67" fmla="*/ 7232 h 5670"/>
                <a:gd name="T68" fmla="+- 0 10433 288"/>
                <a:gd name="T69" fmla="*/ T68 w 12185"/>
                <a:gd name="T70" fmla="+- 0 7257 1588"/>
                <a:gd name="T71" fmla="*/ 7257 h 5670"/>
                <a:gd name="T72" fmla="+- 0 12473 288"/>
                <a:gd name="T73" fmla="*/ T72 w 12185"/>
                <a:gd name="T74" fmla="+- 0 3515 1588"/>
                <a:gd name="T75" fmla="*/ 3515 h 5670"/>
                <a:gd name="T76" fmla="+- 0 12451 288"/>
                <a:gd name="T77" fmla="*/ T76 w 12185"/>
                <a:gd name="T78" fmla="+- 0 3494 1588"/>
                <a:gd name="T79" fmla="*/ 3494 h 5670"/>
                <a:gd name="T80" fmla="+- 0 12377 288"/>
                <a:gd name="T81" fmla="*/ T80 w 12185"/>
                <a:gd name="T82" fmla="+- 0 3421 1588"/>
                <a:gd name="T83" fmla="*/ 3421 h 5670"/>
                <a:gd name="T84" fmla="+- 0 12361 288"/>
                <a:gd name="T85" fmla="*/ T84 w 12185"/>
                <a:gd name="T86" fmla="+- 0 3469 1588"/>
                <a:gd name="T87" fmla="*/ 3469 h 5670"/>
                <a:gd name="T88" fmla="+- 0 7486 288"/>
                <a:gd name="T89" fmla="*/ T88 w 12185"/>
                <a:gd name="T90" fmla="+- 0 1918 1588"/>
                <a:gd name="T91" fmla="*/ 1918 h 5670"/>
                <a:gd name="T92" fmla="+- 0 7480 288"/>
                <a:gd name="T93" fmla="*/ T92 w 12185"/>
                <a:gd name="T94" fmla="+- 0 1937 1588"/>
                <a:gd name="T95" fmla="*/ 1937 h 5670"/>
                <a:gd name="T96" fmla="+- 0 12355 288"/>
                <a:gd name="T97" fmla="*/ T96 w 12185"/>
                <a:gd name="T98" fmla="+- 0 3488 1588"/>
                <a:gd name="T99" fmla="*/ 3488 h 5670"/>
                <a:gd name="T100" fmla="+- 0 12340 288"/>
                <a:gd name="T101" fmla="*/ T100 w 12185"/>
                <a:gd name="T102" fmla="+- 0 3536 1588"/>
                <a:gd name="T103" fmla="*/ 3536 h 5670"/>
                <a:gd name="T104" fmla="+- 0 12473 288"/>
                <a:gd name="T105" fmla="*/ T104 w 12185"/>
                <a:gd name="T106" fmla="+- 0 3515 1588"/>
                <a:gd name="T107" fmla="*/ 3515 h 56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Lst>
              <a:rect l="0" t="0" r="r" b="b"/>
              <a:pathLst>
                <a:path w="12185" h="5670">
                  <a:moveTo>
                    <a:pt x="401" y="2"/>
                  </a:moveTo>
                  <a:lnTo>
                    <a:pt x="381" y="0"/>
                  </a:lnTo>
                  <a:lnTo>
                    <a:pt x="50" y="4233"/>
                  </a:lnTo>
                  <a:lnTo>
                    <a:pt x="0" y="4230"/>
                  </a:lnTo>
                  <a:lnTo>
                    <a:pt x="50" y="4354"/>
                  </a:lnTo>
                  <a:lnTo>
                    <a:pt x="110" y="4255"/>
                  </a:lnTo>
                  <a:lnTo>
                    <a:pt x="120" y="4239"/>
                  </a:lnTo>
                  <a:lnTo>
                    <a:pt x="70" y="4235"/>
                  </a:lnTo>
                  <a:lnTo>
                    <a:pt x="401" y="2"/>
                  </a:lnTo>
                  <a:close/>
                  <a:moveTo>
                    <a:pt x="10145" y="5669"/>
                  </a:moveTo>
                  <a:lnTo>
                    <a:pt x="10119" y="5617"/>
                  </a:lnTo>
                  <a:lnTo>
                    <a:pt x="10086" y="5549"/>
                  </a:lnTo>
                  <a:lnTo>
                    <a:pt x="10055" y="5589"/>
                  </a:lnTo>
                  <a:lnTo>
                    <a:pt x="8336" y="4277"/>
                  </a:lnTo>
                  <a:lnTo>
                    <a:pt x="8324" y="4293"/>
                  </a:lnTo>
                  <a:lnTo>
                    <a:pt x="10043" y="5604"/>
                  </a:lnTo>
                  <a:lnTo>
                    <a:pt x="10013" y="5644"/>
                  </a:lnTo>
                  <a:lnTo>
                    <a:pt x="10145" y="5669"/>
                  </a:lnTo>
                  <a:close/>
                  <a:moveTo>
                    <a:pt x="12185" y="1927"/>
                  </a:moveTo>
                  <a:lnTo>
                    <a:pt x="12163" y="1906"/>
                  </a:lnTo>
                  <a:lnTo>
                    <a:pt x="12089" y="1833"/>
                  </a:lnTo>
                  <a:lnTo>
                    <a:pt x="12073" y="1881"/>
                  </a:lnTo>
                  <a:lnTo>
                    <a:pt x="7198" y="330"/>
                  </a:lnTo>
                  <a:lnTo>
                    <a:pt x="7192" y="349"/>
                  </a:lnTo>
                  <a:lnTo>
                    <a:pt x="12067" y="1900"/>
                  </a:lnTo>
                  <a:lnTo>
                    <a:pt x="12052" y="1948"/>
                  </a:lnTo>
                  <a:lnTo>
                    <a:pt x="12185" y="192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091531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Nested if else</a:t>
            </a:r>
            <a:r>
              <a:rPr lang="en-US" dirty="0"/>
              <a:t/>
            </a:r>
            <a:br>
              <a:rPr lang="en-US" dirty="0"/>
            </a:br>
            <a:endParaRPr lang="en-US" dirty="0"/>
          </a:p>
        </p:txBody>
      </p:sp>
      <p:sp>
        <p:nvSpPr>
          <p:cNvPr id="3" name="Content Placeholder 2"/>
          <p:cNvSpPr>
            <a:spLocks noGrp="1"/>
          </p:cNvSpPr>
          <p:nvPr>
            <p:ph idx="1"/>
          </p:nvPr>
        </p:nvSpPr>
        <p:spPr>
          <a:xfrm>
            <a:off x="3150326" y="3079659"/>
            <a:ext cx="10515600" cy="4351338"/>
          </a:xfrm>
        </p:spPr>
        <p:txBody>
          <a:bodyPr/>
          <a:lstStyle/>
          <a:p>
            <a:endParaRPr lang="en-US" dirty="0"/>
          </a:p>
        </p:txBody>
      </p:sp>
      <p:grpSp>
        <p:nvGrpSpPr>
          <p:cNvPr id="4" name="Group 2"/>
          <p:cNvGrpSpPr>
            <a:grpSpLocks/>
          </p:cNvGrpSpPr>
          <p:nvPr/>
        </p:nvGrpSpPr>
        <p:grpSpPr bwMode="auto">
          <a:xfrm>
            <a:off x="103913" y="1031966"/>
            <a:ext cx="12196763" cy="5381897"/>
            <a:chOff x="0" y="1934"/>
            <a:chExt cx="19208" cy="6932"/>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34"/>
              <a:ext cx="11220" cy="69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0" y="2337"/>
              <a:ext cx="8340" cy="583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p:cNvSpPr>
              <a:spLocks/>
            </p:cNvSpPr>
            <p:nvPr/>
          </p:nvSpPr>
          <p:spPr bwMode="auto">
            <a:xfrm>
              <a:off x="10852" y="2330"/>
              <a:ext cx="8348" cy="5852"/>
            </a:xfrm>
            <a:custGeom>
              <a:avLst/>
              <a:gdLst>
                <a:gd name="T0" fmla="+- 0 10853 10853"/>
                <a:gd name="T1" fmla="*/ T0 w 8348"/>
                <a:gd name="T2" fmla="+- 0 8182 2330"/>
                <a:gd name="T3" fmla="*/ 8182 h 5852"/>
                <a:gd name="T4" fmla="+- 0 19200 10853"/>
                <a:gd name="T5" fmla="*/ T4 w 8348"/>
                <a:gd name="T6" fmla="+- 0 8182 2330"/>
                <a:gd name="T7" fmla="*/ 8182 h 5852"/>
                <a:gd name="T8" fmla="+- 0 19200 10853"/>
                <a:gd name="T9" fmla="*/ T8 w 8348"/>
                <a:gd name="T10" fmla="+- 0 2330 2330"/>
                <a:gd name="T11" fmla="*/ 2330 h 5852"/>
                <a:gd name="T12" fmla="+- 0 10853 10853"/>
                <a:gd name="T13" fmla="*/ T12 w 8348"/>
                <a:gd name="T14" fmla="+- 0 2330 2330"/>
                <a:gd name="T15" fmla="*/ 2330 h 5852"/>
                <a:gd name="T16" fmla="+- 0 10853 10853"/>
                <a:gd name="T17" fmla="*/ T16 w 8348"/>
                <a:gd name="T18" fmla="+- 0 8182 2330"/>
                <a:gd name="T19" fmla="*/ 8182 h 5852"/>
              </a:gdLst>
              <a:ahLst/>
              <a:cxnLst>
                <a:cxn ang="0">
                  <a:pos x="T1" y="T3"/>
                </a:cxn>
                <a:cxn ang="0">
                  <a:pos x="T5" y="T7"/>
                </a:cxn>
                <a:cxn ang="0">
                  <a:pos x="T9" y="T11"/>
                </a:cxn>
                <a:cxn ang="0">
                  <a:pos x="T13" y="T15"/>
                </a:cxn>
                <a:cxn ang="0">
                  <a:pos x="T17" y="T19"/>
                </a:cxn>
              </a:cxnLst>
              <a:rect l="0" t="0" r="r" b="b"/>
              <a:pathLst>
                <a:path w="8348" h="5852">
                  <a:moveTo>
                    <a:pt x="0" y="5852"/>
                  </a:moveTo>
                  <a:lnTo>
                    <a:pt x="8347" y="5852"/>
                  </a:lnTo>
                  <a:moveTo>
                    <a:pt x="8347" y="0"/>
                  </a:moveTo>
                  <a:lnTo>
                    <a:pt x="0" y="0"/>
                  </a:lnTo>
                  <a:lnTo>
                    <a:pt x="0" y="5852"/>
                  </a:lnTo>
                </a:path>
              </a:pathLst>
            </a:custGeom>
            <a:noFill/>
            <a:ln w="9144">
              <a:solidFill>
                <a:srgbClr val="F04C3D"/>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52565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image139.jpeg"/>
          <p:cNvPicPr>
            <a:picLocks noGrp="1"/>
          </p:cNvPicPr>
          <p:nvPr>
            <p:ph idx="1"/>
          </p:nvPr>
        </p:nvPicPr>
        <p:blipFill>
          <a:blip r:embed="rId2" cstate="print"/>
          <a:stretch>
            <a:fillRect/>
          </a:stretch>
        </p:blipFill>
        <p:spPr>
          <a:xfrm>
            <a:off x="339634" y="561703"/>
            <a:ext cx="11508377" cy="5982788"/>
          </a:xfrm>
          <a:prstGeom prst="rect">
            <a:avLst/>
          </a:prstGeom>
        </p:spPr>
      </p:pic>
    </p:spTree>
    <p:extLst>
      <p:ext uri="{BB962C8B-B14F-4D97-AF65-F5344CB8AC3E}">
        <p14:creationId xmlns:p14="http://schemas.microsoft.com/office/powerpoint/2010/main" val="23080874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Switch statements</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pPr lvl="0"/>
            <a:r>
              <a:rPr lang="en-US" dirty="0"/>
              <a:t>Use the switch statement to select one of many blocks of code to be executed. </a:t>
            </a:r>
            <a:endParaRPr lang="en-US" dirty="0" smtClean="0"/>
          </a:p>
          <a:p>
            <a:pPr lvl="0"/>
            <a:r>
              <a:rPr lang="en-US" dirty="0" smtClean="0"/>
              <a:t>Syntax </a:t>
            </a:r>
            <a:r>
              <a:rPr lang="en-US" dirty="0"/>
              <a:t>switch(expression)</a:t>
            </a:r>
          </a:p>
          <a:p>
            <a:r>
              <a:rPr lang="en-US" dirty="0" smtClean="0"/>
              <a:t>{</a:t>
            </a:r>
          </a:p>
          <a:p>
            <a:r>
              <a:rPr lang="en-US" dirty="0" smtClean="0"/>
              <a:t> </a:t>
            </a:r>
            <a:r>
              <a:rPr lang="en-US" dirty="0"/>
              <a:t>case 1: code block</a:t>
            </a:r>
          </a:p>
          <a:p>
            <a:r>
              <a:rPr lang="en-US" dirty="0"/>
              <a:t>break; …………</a:t>
            </a:r>
          </a:p>
          <a:p>
            <a:r>
              <a:rPr lang="en-US" dirty="0"/>
              <a:t>case n: code block</a:t>
            </a:r>
          </a:p>
          <a:p>
            <a:r>
              <a:rPr lang="en-US" dirty="0"/>
              <a:t>break; default: code block</a:t>
            </a:r>
          </a:p>
          <a:p>
            <a:r>
              <a:rPr lang="en-US" dirty="0"/>
              <a:t>}</a:t>
            </a:r>
          </a:p>
          <a:p>
            <a:endParaRPr lang="en-US" dirty="0"/>
          </a:p>
        </p:txBody>
      </p:sp>
    </p:spTree>
    <p:extLst>
      <p:ext uri="{BB962C8B-B14F-4D97-AF65-F5344CB8AC3E}">
        <p14:creationId xmlns:p14="http://schemas.microsoft.com/office/powerpoint/2010/main" val="5759804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switch expression is evaluated once.</a:t>
            </a:r>
          </a:p>
          <a:p>
            <a:pPr lvl="0"/>
            <a:r>
              <a:rPr lang="en-US" dirty="0"/>
              <a:t>The value of the expression is compared with the values of each case.</a:t>
            </a:r>
          </a:p>
          <a:p>
            <a:pPr lvl="0"/>
            <a:r>
              <a:rPr lang="en-US" dirty="0"/>
              <a:t>If there is a match, the associated block of code is executed</a:t>
            </a:r>
          </a:p>
        </p:txBody>
      </p:sp>
    </p:spTree>
    <p:extLst>
      <p:ext uri="{BB962C8B-B14F-4D97-AF65-F5344CB8AC3E}">
        <p14:creationId xmlns:p14="http://schemas.microsoft.com/office/powerpoint/2010/main" val="3091302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1884</TotalTime>
  <Words>8032</Words>
  <Application>Microsoft Office PowerPoint</Application>
  <PresentationFormat>Widescreen</PresentationFormat>
  <Paragraphs>812</Paragraphs>
  <Slides>242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242</vt:i4>
      </vt:variant>
    </vt:vector>
  </HeadingPairs>
  <TitlesOfParts>
    <vt:vector size="246" baseType="lpstr">
      <vt:lpstr>Arial</vt:lpstr>
      <vt:lpstr>Calibri</vt:lpstr>
      <vt:lpstr>Calibri Light</vt:lpstr>
      <vt:lpstr>Office Theme</vt:lpstr>
      <vt:lpstr>JAVASCRIPT </vt:lpstr>
      <vt:lpstr>PowerPoint Presentation</vt:lpstr>
      <vt:lpstr>PowerPoint Presentation</vt:lpstr>
      <vt:lpstr>PowerPoint Presentation</vt:lpstr>
      <vt:lpstr>PowerPoint Presentation</vt:lpstr>
      <vt:lpstr>How to put JAVASCRIPT in HTML code?</vt:lpstr>
      <vt:lpstr>PowerPoint Presentation</vt:lpstr>
      <vt:lpstr>PowerPoint Presentation</vt:lpstr>
      <vt:lpstr>How to embed JavaScript in an HTML document </vt:lpstr>
      <vt:lpstr>PowerPoint Presentation</vt:lpstr>
      <vt:lpstr>PowerPoint Presentation</vt:lpstr>
      <vt:lpstr>PowerPoint Presentation</vt:lpstr>
      <vt:lpstr>PowerPoint Presentation</vt:lpstr>
      <vt:lpstr>JavaScript “hello” example in an HTML document </vt:lpstr>
      <vt:lpstr>PowerPoint Presentation</vt:lpstr>
      <vt:lpstr>PowerPoint Presentation</vt:lpstr>
      <vt:lpstr>How to embed JavaScript in an HTML document</vt:lpstr>
      <vt:lpstr>PowerPoint Presentation</vt:lpstr>
      <vt:lpstr>JavaScript “hello” example with inline style </vt:lpstr>
      <vt:lpstr>PowerPoint Presentation</vt:lpstr>
      <vt:lpstr>JavaScript example with alert </vt:lpstr>
      <vt:lpstr>JavaScript example with alert-Usage of Escape Sequence </vt:lpstr>
      <vt:lpstr>PowerPoint Presentation</vt:lpstr>
      <vt:lpstr>  Programming fundamentals of JavaScript </vt:lpstr>
      <vt:lpstr>PowerPoint Presentation</vt:lpstr>
      <vt:lpstr>PowerPoint Presentation</vt:lpstr>
      <vt:lpstr>PRIMITIVES </vt:lpstr>
      <vt:lpstr>Primitive Types </vt:lpstr>
      <vt:lpstr>PowerPoint Presentation</vt:lpstr>
      <vt:lpstr>PowerPoint Presentation</vt:lpstr>
      <vt:lpstr>PowerPoint Presentation</vt:lpstr>
      <vt:lpstr>Numeric &amp; String Literals,Other Primitives </vt:lpstr>
      <vt:lpstr>PowerPoint Presentation</vt:lpstr>
      <vt:lpstr>Declaring variables </vt:lpstr>
      <vt:lpstr>PowerPoint Presentation</vt:lpstr>
      <vt:lpstr>PowerPoint Presentation</vt:lpstr>
      <vt:lpstr>PowerPoint Presentation</vt:lpstr>
      <vt:lpstr>Obtaining User Input with prompt Dialogs </vt:lpstr>
      <vt:lpstr>PowerPoint Presentation</vt:lpstr>
      <vt:lpstr>PowerPoint Presentation</vt:lpstr>
      <vt:lpstr>PowerPoint Presentation</vt:lpstr>
      <vt:lpstr>PowerPoint Presentation</vt:lpstr>
      <vt:lpstr>PowerPoint Presentation</vt:lpstr>
      <vt:lpstr>PowerPoint Presentation</vt:lpstr>
      <vt:lpstr>Operators </vt:lpstr>
      <vt:lpstr>PowerPoint Presentation</vt:lpstr>
      <vt:lpstr>PowerPoint Presentation</vt:lpstr>
      <vt:lpstr>Operator Precedence </vt:lpstr>
      <vt:lpstr>PowerPoint Presentation</vt:lpstr>
      <vt:lpstr>PowerPoint Presentation</vt:lpstr>
      <vt:lpstr>Assignment Operators </vt:lpstr>
      <vt:lpstr>Assignment Operators </vt:lpstr>
      <vt:lpstr>Comparison Operators </vt:lpstr>
      <vt:lpstr>Logical Operators </vt:lpstr>
      <vt:lpstr>PowerPoint Presentation</vt:lpstr>
      <vt:lpstr>PowerPoint Presentation</vt:lpstr>
      <vt:lpstr>String Concatenation Operator </vt:lpstr>
      <vt:lpstr>PowerPoint Presentation</vt:lpstr>
      <vt:lpstr>PowerPoint Presentation</vt:lpstr>
      <vt:lpstr>PowerPoint Presentation</vt:lpstr>
      <vt:lpstr>Creating and Using a New Date Object </vt:lpstr>
      <vt:lpstr>PowerPoint Presentation</vt:lpstr>
      <vt:lpstr>PowerPoint Presentation</vt:lpstr>
      <vt:lpstr>Sum of two numbers </vt:lpstr>
      <vt:lpstr>PowerPoint Presentation</vt:lpstr>
      <vt:lpstr>PowerPoint Presentation</vt:lpstr>
      <vt:lpstr>PowerPoint Presentation</vt:lpstr>
      <vt:lpstr>PowerPoint Presentation</vt:lpstr>
      <vt:lpstr>Memory Concepts </vt:lpstr>
      <vt:lpstr>PowerPoint Presentation</vt:lpstr>
      <vt:lpstr>PowerPoint Presentation</vt:lpstr>
      <vt:lpstr>PowerPoint Presentation</vt:lpstr>
      <vt:lpstr>PowerPoint Presentation</vt:lpstr>
      <vt:lpstr>PowerPoint Presentation</vt:lpstr>
      <vt:lpstr>PowerPoint Presentation</vt:lpstr>
      <vt:lpstr>String properties and Methods </vt:lpstr>
      <vt:lpstr>Control statement </vt:lpstr>
      <vt:lpstr> </vt:lpstr>
      <vt:lpstr>Conditional statement </vt:lpstr>
      <vt:lpstr>PowerPoint Presentation</vt:lpstr>
      <vt:lpstr>PowerPoint Presentation</vt:lpstr>
      <vt:lpstr>PowerPoint Presentation</vt:lpstr>
      <vt:lpstr>PowerPoint Presentation</vt:lpstr>
      <vt:lpstr>PowerPoint Presentation</vt:lpstr>
      <vt:lpstr>PowerPoint Presentation</vt:lpstr>
      <vt:lpstr>IF ELSE </vt:lpstr>
      <vt:lpstr>PowerPoint Presentation</vt:lpstr>
      <vt:lpstr>PowerPoint Presentation</vt:lpstr>
      <vt:lpstr>PowerPoint Presentation</vt:lpstr>
      <vt:lpstr>PowerPoint Presentation</vt:lpstr>
      <vt:lpstr>ELSE IF STATEMENT </vt:lpstr>
      <vt:lpstr>PowerPoint Presentation</vt:lpstr>
      <vt:lpstr>Conditional Operator (?:) </vt:lpstr>
      <vt:lpstr>PowerPoint Presentation</vt:lpstr>
      <vt:lpstr>ELSE IF STATEMENT </vt:lpstr>
      <vt:lpstr>Nested if else </vt:lpstr>
      <vt:lpstr>PowerPoint Presentation</vt:lpstr>
      <vt:lpstr>Switch statements </vt:lpstr>
      <vt:lpstr>PowerPoint Presentation</vt:lpstr>
      <vt:lpstr>PowerPoint Presentation</vt:lpstr>
      <vt:lpstr>PowerPoint Presentation</vt:lpstr>
      <vt:lpstr>PowerPoint Presentation</vt:lpstr>
      <vt:lpstr>Loop Statements </vt:lpstr>
      <vt:lpstr>PowerPoint Presentation</vt:lpstr>
      <vt:lpstr>PowerPoint Presentation</vt:lpstr>
      <vt:lpstr>PowerPoint Presentation</vt:lpstr>
      <vt:lpstr>PowerPoint Presentation</vt:lpstr>
      <vt:lpstr>PowerPoint Presentation</vt:lpstr>
      <vt:lpstr>For..in </vt:lpstr>
      <vt:lpstr>While loop statements</vt:lpstr>
      <vt:lpstr>PowerPoint Presentation</vt:lpstr>
      <vt:lpstr>Do ..While loop statements </vt:lpstr>
      <vt:lpstr>PowerPoint Presentation</vt:lpstr>
      <vt:lpstr>PowerPoint Presentation</vt:lpstr>
      <vt:lpstr>Break statements </vt:lpstr>
      <vt:lpstr>PowerPoint Presentation</vt:lpstr>
      <vt:lpstr>continue statement </vt:lpstr>
      <vt:lpstr>PowerPoint Presentation</vt:lpstr>
      <vt:lpstr>PowerPoint Presentation</vt:lpstr>
      <vt:lpstr>Functions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Example-Maximum of three numbers using user defined function </vt:lpstr>
      <vt:lpstr>PowerPoint Presentation</vt:lpstr>
      <vt:lpstr>PowerPoint Presentation</vt:lpstr>
      <vt:lpstr>Recursion</vt:lpstr>
      <vt:lpstr>PowerPoint Presentation</vt:lpstr>
      <vt:lpstr>PowerPoint Presentation</vt:lpstr>
      <vt:lpstr>PowerPoint Presentation</vt:lpstr>
      <vt:lpstr>Recursion Vs Iteration </vt:lpstr>
      <vt:lpstr>PowerPoint Presentation</vt:lpstr>
      <vt:lpstr>ARRAYS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 properties and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Deleting Elements </vt:lpstr>
      <vt:lpstr>Splicing an Array </vt:lpstr>
      <vt:lpstr>PowerPoint Presentation</vt:lpstr>
      <vt:lpstr>PowerPoint Presentation</vt:lpstr>
      <vt:lpstr>Merging an Array </vt:lpstr>
      <vt:lpstr>PowerPoint Presentation</vt:lpstr>
      <vt:lpstr>PowerPoint Presentation</vt:lpstr>
      <vt:lpstr>PowerPoint Presentation</vt:lpstr>
      <vt:lpstr>PowerPoint Presentation</vt:lpstr>
      <vt:lpstr>PowerPoint Presentation</vt:lpstr>
      <vt:lpstr>PowerPoint Presentation</vt:lpstr>
      <vt:lpstr>Numeric Sort</vt:lpstr>
      <vt:lpstr>PowerPoint Presentation</vt:lpstr>
      <vt:lpstr>PowerPoint Presentation</vt:lpstr>
      <vt:lpstr>PowerPoint Presentation</vt:lpstr>
      <vt:lpstr>PowerPoint Presentation</vt:lpstr>
      <vt:lpstr>Associate Arrays </vt:lpstr>
      <vt:lpstr>PowerPoint Presentation</vt:lpstr>
      <vt:lpstr> </vt:lpstr>
      <vt:lpstr>PowerPoint Presentation</vt:lpstr>
      <vt:lpstr>Multi Dimensional Arrays</vt:lpstr>
      <vt:lpstr>PowerPoint Presentation</vt:lpstr>
      <vt:lpstr>PowerPoint Presentation</vt:lpstr>
      <vt:lpstr>Arrays of One dimensional Arrays </vt:lpstr>
      <vt:lpstr>PowerPoint Presentation</vt:lpstr>
      <vt:lpstr>PowerPoint Presentation</vt:lpstr>
      <vt:lpstr>Two-Dimensional Arrays with Rows of Different Lengths and new</vt:lpstr>
      <vt:lpstr>PowerPoint Presentation</vt:lpstr>
      <vt:lpstr>PowerPoint Presentation</vt:lpstr>
      <vt:lpstr>OBJECTS</vt:lpstr>
      <vt:lpstr>PowerPoint Presentation</vt:lpstr>
      <vt:lpstr>PowerPoint Presentation</vt:lpstr>
      <vt:lpstr>PowerPoint Presentation</vt:lpstr>
      <vt:lpstr>PowerPoint Presentation</vt:lpstr>
      <vt:lpstr>PowerPoint Presentation</vt:lpstr>
      <vt:lpstr>PowerPoint Presentation</vt:lpstr>
      <vt:lpstr>Add new OBJECT properties &amp; Accessing OBJECT properties</vt:lpstr>
      <vt:lpstr>Accessing OBJECT properties</vt:lpstr>
      <vt:lpstr>Looping through the OBJECT </vt:lpstr>
      <vt:lpstr>PowerPoint Presentation</vt:lpstr>
      <vt:lpstr>Delete the properties of OBJECT </vt:lpstr>
      <vt:lpstr>PowerPoint Presentation</vt:lpstr>
      <vt:lpstr>STRINGS, NUMBERS, AND BOOLEANS AS OBJECTS </vt:lpstr>
      <vt:lpstr>Math Object methods </vt:lpstr>
      <vt:lpstr>PowerPoint Presentation</vt:lpstr>
      <vt:lpstr>String Object methods </vt:lpstr>
      <vt:lpstr>Character processing methods </vt:lpstr>
      <vt:lpstr>PowerPoint Presentation</vt:lpstr>
      <vt:lpstr>Date Object Methods </vt:lpstr>
      <vt:lpstr>PowerPoint Presentation</vt:lpstr>
      <vt:lpstr>Boolean and Number Objects </vt:lpstr>
      <vt:lpstr>PowerPoint Presentation</vt:lpstr>
      <vt:lpstr>Boolean and Number Objects</vt:lpstr>
      <vt:lpstr>Document Objects </vt:lpstr>
      <vt:lpstr>PowerPoint Presentation</vt:lpstr>
      <vt:lpstr>  DOCUMENT OBJECT MODEL </vt:lpstr>
      <vt:lpstr>PowerPoint Presentation</vt:lpstr>
      <vt:lpstr>DOM nodes and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&amp; CHANGING HTML ELEMENTS</vt:lpstr>
      <vt:lpstr>ADDING AND DELETING HTML ELEMENTS </vt:lpstr>
      <vt:lpstr>CHANGING THE VALUE OF AN ATTRIBUTE</vt:lpstr>
      <vt:lpstr>CHANGING THE style</vt:lpstr>
      <vt:lpstr>DOM EVENTS </vt:lpstr>
      <vt:lpstr>Event handling using DOM –onclick and onMouseover </vt:lpstr>
      <vt:lpstr>PowerPoint Presentation</vt:lpstr>
      <vt:lpstr>Form Handling –onclick event </vt:lpstr>
      <vt:lpstr>PowerPoint Presentation</vt:lpstr>
      <vt:lpstr>Form Handling –onclick event</vt:lpstr>
      <vt:lpstr>Node in DOM</vt:lpstr>
      <vt:lpstr>Adding and Removing Nodes (HTML Elements) in DOM</vt:lpstr>
      <vt:lpstr>PowerPoint Presentation</vt:lpstr>
      <vt:lpstr>PowerPoint Presentation</vt:lpstr>
      <vt:lpstr>PowerPoint Presentation</vt:lpstr>
      <vt:lpstr>Insert before in Node</vt:lpstr>
      <vt:lpstr>Remove()</vt:lpstr>
      <vt:lpstr>DOM Collection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creator>Microsoft account</dc:creator>
  <cp:lastModifiedBy>Microsoft account</cp:lastModifiedBy>
  <cp:revision>282</cp:revision>
  <dcterms:created xsi:type="dcterms:W3CDTF">2023-09-26T23:20:59Z</dcterms:created>
  <dcterms:modified xsi:type="dcterms:W3CDTF">2023-10-17T06:35:37Z</dcterms:modified>
</cp:coreProperties>
</file>